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max</c:v>
                </c:pt>
              </c:strCache>
            </c:strRef>
          </c:tx>
          <c:spPr>
            <a:solidFill>
              <a:srgbClr val="4F81BD"/>
            </a:solidFill>
            <a:ln w="23305">
              <a:noFill/>
            </a:ln>
          </c:spPr>
          <c:invertIfNegative val="0"/>
          <c:dLbls>
            <c:spPr>
              <a:noFill/>
              <a:ln w="2330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9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миссия</c:v>
                </c:pt>
                <c:pt idx="1">
                  <c:v>стрессоустойчивость</c:v>
                </c:pt>
                <c:pt idx="2">
                  <c:v>шутка</c:v>
                </c:pt>
                <c:pt idx="3">
                  <c:v>эмпатия </c:v>
                </c:pt>
                <c:pt idx="4">
                  <c:v>директивность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2F-4E2E-A973-A1EEB4A69EF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min</c:v>
                </c:pt>
              </c:strCache>
            </c:strRef>
          </c:tx>
          <c:spPr>
            <a:solidFill>
              <a:srgbClr val="C0504D"/>
            </a:solidFill>
            <a:ln w="23305">
              <a:noFill/>
            </a:ln>
          </c:spPr>
          <c:invertIfNegative val="0"/>
          <c:dLbls>
            <c:spPr>
              <a:noFill/>
              <a:ln w="2330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9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миссия</c:v>
                </c:pt>
                <c:pt idx="1">
                  <c:v>стрессоустойчивость</c:v>
                </c:pt>
                <c:pt idx="2">
                  <c:v>шутка</c:v>
                </c:pt>
                <c:pt idx="3">
                  <c:v>эмпатия </c:v>
                </c:pt>
                <c:pt idx="4">
                  <c:v>директивность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2.4</c:v>
                </c:pt>
                <c:pt idx="1">
                  <c:v>2.2999999999999998</c:v>
                </c:pt>
                <c:pt idx="2">
                  <c:v>2.7</c:v>
                </c:pt>
                <c:pt idx="3">
                  <c:v>1.8</c:v>
                </c:pt>
                <c:pt idx="4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2F-4E2E-A973-A1EEB4A69E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128128"/>
        <c:axId val="130224128"/>
      </c:barChart>
      <c:catAx>
        <c:axId val="10812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8739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6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0224128"/>
        <c:crosses val="autoZero"/>
        <c:auto val="1"/>
        <c:lblAlgn val="ctr"/>
        <c:lblOffset val="100"/>
        <c:noMultiLvlLbl val="0"/>
      </c:catAx>
      <c:valAx>
        <c:axId val="130224128"/>
        <c:scaling>
          <c:orientation val="minMax"/>
        </c:scaling>
        <c:delete val="0"/>
        <c:axPos val="l"/>
        <c:majorGridlines>
          <c:spPr>
            <a:ln w="873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8739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09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8128128"/>
        <c:crosses val="autoZero"/>
        <c:crossBetween val="between"/>
      </c:valAx>
      <c:spPr>
        <a:noFill/>
        <a:ln w="23305">
          <a:noFill/>
        </a:ln>
      </c:spPr>
    </c:plotArea>
    <c:legend>
      <c:legendPos val="b"/>
      <c:layout/>
      <c:overlay val="0"/>
      <c:spPr>
        <a:noFill/>
        <a:ln w="23305">
          <a:noFill/>
        </a:ln>
      </c:spPr>
      <c:txPr>
        <a:bodyPr rot="0" spcFirstLastPara="1" vertOverflow="ellipsis" vert="horz" wrap="square" anchor="ctr" anchorCtr="1"/>
        <a:lstStyle/>
        <a:p>
          <a:pPr>
            <a:defRPr sz="183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1F2D1A-C13C-4A35-B4F2-814F57429520}" type="doc">
      <dgm:prSet loTypeId="urn:microsoft.com/office/officeart/2005/8/layout/pyramid4" loCatId="pyramid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F64804-BC61-40FD-B0B7-986BBE9F0211}">
      <dgm:prSet phldrT="[Текст]" custT="1"/>
      <dgm:spPr/>
      <dgm:t>
        <a:bodyPr/>
        <a:lstStyle/>
        <a:p>
          <a:r>
            <a:rPr lang="ru-RU" sz="1600" dirty="0" smtClean="0"/>
            <a:t>ЭФФЕКТИВНОСТЬ</a:t>
          </a:r>
          <a:endParaRPr lang="ru-RU" sz="1600" dirty="0"/>
        </a:p>
      </dgm:t>
    </dgm:pt>
    <dgm:pt modelId="{F45D1065-17E9-4555-BEF3-4C4F37C2D54B}" type="parTrans" cxnId="{C0451F6B-5F7C-4C42-8AA8-22BCDDD9BB28}">
      <dgm:prSet/>
      <dgm:spPr/>
      <dgm:t>
        <a:bodyPr/>
        <a:lstStyle/>
        <a:p>
          <a:endParaRPr lang="ru-RU"/>
        </a:p>
      </dgm:t>
    </dgm:pt>
    <dgm:pt modelId="{1B96217C-4E5D-44CD-99B1-53D9CA97DA7E}" type="sibTrans" cxnId="{C0451F6B-5F7C-4C42-8AA8-22BCDDD9BB28}">
      <dgm:prSet/>
      <dgm:spPr/>
      <dgm:t>
        <a:bodyPr/>
        <a:lstStyle/>
        <a:p>
          <a:endParaRPr lang="ru-RU"/>
        </a:p>
      </dgm:t>
    </dgm:pt>
    <dgm:pt modelId="{70BDD606-DCA7-4058-9BFD-6B2CADE1AD9A}">
      <dgm:prSet phldrT="[Текст]" custT="1"/>
      <dgm:spPr/>
      <dgm:t>
        <a:bodyPr/>
        <a:lstStyle/>
        <a:p>
          <a:r>
            <a:rPr lang="ru-RU" sz="1800" dirty="0" smtClean="0"/>
            <a:t>Устой</a:t>
          </a:r>
        </a:p>
        <a:p>
          <a:r>
            <a:rPr lang="ru-RU" sz="1800" dirty="0" err="1" smtClean="0"/>
            <a:t>чивость</a:t>
          </a:r>
          <a:r>
            <a:rPr lang="ru-RU" sz="1800" dirty="0" smtClean="0"/>
            <a:t> </a:t>
          </a:r>
          <a:endParaRPr lang="ru-RU" sz="1800" dirty="0"/>
        </a:p>
      </dgm:t>
    </dgm:pt>
    <dgm:pt modelId="{40282625-5A7D-46D1-8086-7A6AA998B238}" type="parTrans" cxnId="{8FA851AC-38CF-4F07-BBB4-2E89622AD81D}">
      <dgm:prSet/>
      <dgm:spPr/>
      <dgm:t>
        <a:bodyPr/>
        <a:lstStyle/>
        <a:p>
          <a:endParaRPr lang="ru-RU"/>
        </a:p>
      </dgm:t>
    </dgm:pt>
    <dgm:pt modelId="{2C9B3151-A367-4AD6-A867-D76AC5988B32}" type="sibTrans" cxnId="{8FA851AC-38CF-4F07-BBB4-2E89622AD81D}">
      <dgm:prSet/>
      <dgm:spPr/>
      <dgm:t>
        <a:bodyPr/>
        <a:lstStyle/>
        <a:p>
          <a:endParaRPr lang="ru-RU"/>
        </a:p>
      </dgm:t>
    </dgm:pt>
    <dgm:pt modelId="{2E6EE3F9-11EA-4EA0-92BE-96D18528E6F5}">
      <dgm:prSet phldrT="[Текст]" custT="1"/>
      <dgm:spPr/>
      <dgm:t>
        <a:bodyPr/>
        <a:lstStyle/>
        <a:p>
          <a:r>
            <a:rPr lang="ru-RU" sz="1600" dirty="0" smtClean="0"/>
            <a:t>РЕЗИЛЬЕНТНОСТЬ </a:t>
          </a:r>
          <a:endParaRPr lang="ru-RU" sz="1600" dirty="0"/>
        </a:p>
      </dgm:t>
    </dgm:pt>
    <dgm:pt modelId="{6B5DFB0A-F3AC-45FF-8A5F-78E1A9BE394E}" type="parTrans" cxnId="{9130F492-4776-4B05-97E5-AF1D20B08A4B}">
      <dgm:prSet/>
      <dgm:spPr/>
      <dgm:t>
        <a:bodyPr/>
        <a:lstStyle/>
        <a:p>
          <a:endParaRPr lang="ru-RU"/>
        </a:p>
      </dgm:t>
    </dgm:pt>
    <dgm:pt modelId="{965229E2-B273-4DF3-BAFD-8A4D3758374A}" type="sibTrans" cxnId="{9130F492-4776-4B05-97E5-AF1D20B08A4B}">
      <dgm:prSet/>
      <dgm:spPr/>
      <dgm:t>
        <a:bodyPr/>
        <a:lstStyle/>
        <a:p>
          <a:endParaRPr lang="ru-RU"/>
        </a:p>
      </dgm:t>
    </dgm:pt>
    <dgm:pt modelId="{CDB20C27-0B2A-4132-99B7-AD9047A3E36D}">
      <dgm:prSet phldrT="[Текст]"/>
      <dgm:spPr/>
      <dgm:t>
        <a:bodyPr/>
        <a:lstStyle/>
        <a:p>
          <a:r>
            <a:rPr lang="ru-RU" dirty="0" smtClean="0"/>
            <a:t>Гибкость </a:t>
          </a:r>
          <a:endParaRPr lang="ru-RU" dirty="0"/>
        </a:p>
      </dgm:t>
    </dgm:pt>
    <dgm:pt modelId="{7529C4D1-5E1C-49E6-8B28-01D31B32E4B0}" type="parTrans" cxnId="{F66F5199-784C-4ECF-90D7-97F0DAF1664F}">
      <dgm:prSet/>
      <dgm:spPr/>
      <dgm:t>
        <a:bodyPr/>
        <a:lstStyle/>
        <a:p>
          <a:endParaRPr lang="ru-RU"/>
        </a:p>
      </dgm:t>
    </dgm:pt>
    <dgm:pt modelId="{918360BE-CEC7-44EB-BC22-9E7A811D433F}" type="sibTrans" cxnId="{F66F5199-784C-4ECF-90D7-97F0DAF1664F}">
      <dgm:prSet/>
      <dgm:spPr/>
      <dgm:t>
        <a:bodyPr/>
        <a:lstStyle/>
        <a:p>
          <a:endParaRPr lang="ru-RU"/>
        </a:p>
      </dgm:t>
    </dgm:pt>
    <dgm:pt modelId="{357BB08B-6A55-43D9-9B18-7057FD4F8052}" type="pres">
      <dgm:prSet presAssocID="{A01F2D1A-C13C-4A35-B4F2-814F57429520}" presName="compositeShape" presStyleCnt="0">
        <dgm:presLayoutVars>
          <dgm:chMax val="9"/>
          <dgm:dir/>
          <dgm:resizeHandles val="exact"/>
        </dgm:presLayoutVars>
      </dgm:prSet>
      <dgm:spPr/>
    </dgm:pt>
    <dgm:pt modelId="{B6777D70-8351-4A83-A7CF-4FD395B716FA}" type="pres">
      <dgm:prSet presAssocID="{A01F2D1A-C13C-4A35-B4F2-814F57429520}" presName="triangle1" presStyleLbl="node1" presStyleIdx="0" presStyleCnt="4" custAng="0" custLinFactNeighborX="-89522" custLinFactNeighborY="92605">
        <dgm:presLayoutVars>
          <dgm:bulletEnabled val="1"/>
        </dgm:presLayoutVars>
      </dgm:prSet>
      <dgm:spPr/>
    </dgm:pt>
    <dgm:pt modelId="{BAE17D7C-6DB2-48F4-8BD5-81B6A1392676}" type="pres">
      <dgm:prSet presAssocID="{A01F2D1A-C13C-4A35-B4F2-814F57429520}" presName="triangle2" presStyleLbl="node1" presStyleIdx="1" presStyleCnt="4" custAng="0" custLinFactNeighborX="60934" custLinFactNeighborY="-99480">
        <dgm:presLayoutVars>
          <dgm:bulletEnabled val="1"/>
        </dgm:presLayoutVars>
      </dgm:prSet>
      <dgm:spPr/>
    </dgm:pt>
    <dgm:pt modelId="{681DC06B-78AD-4637-B5B2-E2ED21292322}" type="pres">
      <dgm:prSet presAssocID="{A01F2D1A-C13C-4A35-B4F2-814F57429520}" presName="triangle3" presStyleLbl="node1" presStyleIdx="2" presStyleCnt="4" custScaleX="205602" custScaleY="113243" custLinFactNeighborX="10717" custLinFactNeighborY="-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1ACE38-D2B1-4BC1-BB26-763F648ACA8D}" type="pres">
      <dgm:prSet presAssocID="{A01F2D1A-C13C-4A35-B4F2-814F57429520}" presName="triangle4" presStyleLbl="node1" presStyleIdx="3" presStyleCnt="4" custAng="0" custLinFactNeighborX="59456" custLinFactNeighborY="-7395">
        <dgm:presLayoutVars>
          <dgm:bulletEnabled val="1"/>
        </dgm:presLayoutVars>
      </dgm:prSet>
      <dgm:spPr/>
    </dgm:pt>
  </dgm:ptLst>
  <dgm:cxnLst>
    <dgm:cxn modelId="{2B601EC4-8E18-4BC8-94D0-27AAD4B8BCA6}" type="presOf" srcId="{2E6EE3F9-11EA-4EA0-92BE-96D18528E6F5}" destId="{681DC06B-78AD-4637-B5B2-E2ED21292322}" srcOrd="0" destOrd="0" presId="urn:microsoft.com/office/officeart/2005/8/layout/pyramid4"/>
    <dgm:cxn modelId="{12146430-2F35-4F34-B446-75D09ABE86A0}" type="presOf" srcId="{A01F2D1A-C13C-4A35-B4F2-814F57429520}" destId="{357BB08B-6A55-43D9-9B18-7057FD4F8052}" srcOrd="0" destOrd="0" presId="urn:microsoft.com/office/officeart/2005/8/layout/pyramid4"/>
    <dgm:cxn modelId="{C0451F6B-5F7C-4C42-8AA8-22BCDDD9BB28}" srcId="{A01F2D1A-C13C-4A35-B4F2-814F57429520}" destId="{CBF64804-BC61-40FD-B0B7-986BBE9F0211}" srcOrd="0" destOrd="0" parTransId="{F45D1065-17E9-4555-BEF3-4C4F37C2D54B}" sibTransId="{1B96217C-4E5D-44CD-99B1-53D9CA97DA7E}"/>
    <dgm:cxn modelId="{16441934-E378-4D30-91AD-AF04A4DA025F}" type="presOf" srcId="{70BDD606-DCA7-4058-9BFD-6B2CADE1AD9A}" destId="{BAE17D7C-6DB2-48F4-8BD5-81B6A1392676}" srcOrd="0" destOrd="0" presId="urn:microsoft.com/office/officeart/2005/8/layout/pyramid4"/>
    <dgm:cxn modelId="{9130F492-4776-4B05-97E5-AF1D20B08A4B}" srcId="{A01F2D1A-C13C-4A35-B4F2-814F57429520}" destId="{2E6EE3F9-11EA-4EA0-92BE-96D18528E6F5}" srcOrd="2" destOrd="0" parTransId="{6B5DFB0A-F3AC-45FF-8A5F-78E1A9BE394E}" sibTransId="{965229E2-B273-4DF3-BAFD-8A4D3758374A}"/>
    <dgm:cxn modelId="{8FA851AC-38CF-4F07-BBB4-2E89622AD81D}" srcId="{A01F2D1A-C13C-4A35-B4F2-814F57429520}" destId="{70BDD606-DCA7-4058-9BFD-6B2CADE1AD9A}" srcOrd="1" destOrd="0" parTransId="{40282625-5A7D-46D1-8086-7A6AA998B238}" sibTransId="{2C9B3151-A367-4AD6-A867-D76AC5988B32}"/>
    <dgm:cxn modelId="{F66F5199-784C-4ECF-90D7-97F0DAF1664F}" srcId="{A01F2D1A-C13C-4A35-B4F2-814F57429520}" destId="{CDB20C27-0B2A-4132-99B7-AD9047A3E36D}" srcOrd="3" destOrd="0" parTransId="{7529C4D1-5E1C-49E6-8B28-01D31B32E4B0}" sibTransId="{918360BE-CEC7-44EB-BC22-9E7A811D433F}"/>
    <dgm:cxn modelId="{90EF457D-01D8-4F72-B6AC-C722AE729ED3}" type="presOf" srcId="{CBF64804-BC61-40FD-B0B7-986BBE9F0211}" destId="{B6777D70-8351-4A83-A7CF-4FD395B716FA}" srcOrd="0" destOrd="0" presId="urn:microsoft.com/office/officeart/2005/8/layout/pyramid4"/>
    <dgm:cxn modelId="{12665520-61C0-49D8-9C75-4A13B8F4DE7A}" type="presOf" srcId="{CDB20C27-0B2A-4132-99B7-AD9047A3E36D}" destId="{531ACE38-D2B1-4BC1-BB26-763F648ACA8D}" srcOrd="0" destOrd="0" presId="urn:microsoft.com/office/officeart/2005/8/layout/pyramid4"/>
    <dgm:cxn modelId="{67DF3EB7-85C2-483E-8627-946036B5003F}" type="presParOf" srcId="{357BB08B-6A55-43D9-9B18-7057FD4F8052}" destId="{B6777D70-8351-4A83-A7CF-4FD395B716FA}" srcOrd="0" destOrd="0" presId="urn:microsoft.com/office/officeart/2005/8/layout/pyramid4"/>
    <dgm:cxn modelId="{9B1D3980-F6A2-44F9-8944-19CA950C4C99}" type="presParOf" srcId="{357BB08B-6A55-43D9-9B18-7057FD4F8052}" destId="{BAE17D7C-6DB2-48F4-8BD5-81B6A1392676}" srcOrd="1" destOrd="0" presId="urn:microsoft.com/office/officeart/2005/8/layout/pyramid4"/>
    <dgm:cxn modelId="{F7BE0DBF-CD72-4430-AAD0-92AEB28DFD9B}" type="presParOf" srcId="{357BB08B-6A55-43D9-9B18-7057FD4F8052}" destId="{681DC06B-78AD-4637-B5B2-E2ED21292322}" srcOrd="2" destOrd="0" presId="urn:microsoft.com/office/officeart/2005/8/layout/pyramid4"/>
    <dgm:cxn modelId="{AADC1F3D-0B83-4D1D-B55E-931529C6D4F1}" type="presParOf" srcId="{357BB08B-6A55-43D9-9B18-7057FD4F8052}" destId="{531ACE38-D2B1-4BC1-BB26-763F648ACA8D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777D70-8351-4A83-A7CF-4FD395B716FA}">
      <dsp:nvSpPr>
        <dsp:cNvPr id="0" name=""/>
        <dsp:cNvSpPr/>
      </dsp:nvSpPr>
      <dsp:spPr>
        <a:xfrm>
          <a:off x="514391" y="2304265"/>
          <a:ext cx="2580531" cy="258053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ЭФФЕКТИВНОСТЬ</a:t>
          </a:r>
          <a:endParaRPr lang="ru-RU" sz="1600" kern="1200" dirty="0"/>
        </a:p>
      </dsp:txBody>
      <dsp:txXfrm>
        <a:off x="1159524" y="3594531"/>
        <a:ext cx="1290265" cy="1290265"/>
      </dsp:txXfrm>
    </dsp:sp>
    <dsp:sp modelId="{BAE17D7C-6DB2-48F4-8BD5-81B6A1392676}">
      <dsp:nvSpPr>
        <dsp:cNvPr id="0" name=""/>
        <dsp:cNvSpPr/>
      </dsp:nvSpPr>
      <dsp:spPr>
        <a:xfrm>
          <a:off x="3106689" y="0"/>
          <a:ext cx="2580531" cy="258053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Устой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чивость</a:t>
          </a: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3751822" y="1290266"/>
        <a:ext cx="1290265" cy="1290265"/>
      </dsp:txXfrm>
    </dsp:sp>
    <dsp:sp modelId="{681DC06B-78AD-4637-B5B2-E2ED21292322}">
      <dsp:nvSpPr>
        <dsp:cNvPr id="0" name=""/>
        <dsp:cNvSpPr/>
      </dsp:nvSpPr>
      <dsp:spPr>
        <a:xfrm rot="10800000">
          <a:off x="1738543" y="2304252"/>
          <a:ext cx="5305623" cy="292227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РЕЗИЛЬЕНТНОСТЬ </a:t>
          </a:r>
          <a:endParaRPr lang="ru-RU" sz="1600" kern="1200" dirty="0"/>
        </a:p>
      </dsp:txBody>
      <dsp:txXfrm rot="10800000">
        <a:off x="3064949" y="2304252"/>
        <a:ext cx="2652811" cy="1461135"/>
      </dsp:txXfrm>
    </dsp:sp>
    <dsp:sp modelId="{531ACE38-D2B1-4BC1-BB26-763F648ACA8D}">
      <dsp:nvSpPr>
        <dsp:cNvPr id="0" name=""/>
        <dsp:cNvSpPr/>
      </dsp:nvSpPr>
      <dsp:spPr>
        <a:xfrm>
          <a:off x="5649069" y="2304265"/>
          <a:ext cx="2580531" cy="258053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Гибкость </a:t>
          </a:r>
          <a:endParaRPr lang="ru-RU" sz="2000" kern="1200" dirty="0"/>
        </a:p>
      </dsp:txBody>
      <dsp:txXfrm>
        <a:off x="6294202" y="3594531"/>
        <a:ext cx="1290265" cy="1290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7FD5823-D375-4A6A-9E7F-E94D34CDE886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51096DF-FC05-4425-882E-845C3214D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5823-D375-4A6A-9E7F-E94D34CDE886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6DF-FC05-4425-882E-845C3214D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5823-D375-4A6A-9E7F-E94D34CDE886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6DF-FC05-4425-882E-845C3214D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5823-D375-4A6A-9E7F-E94D34CDE886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6DF-FC05-4425-882E-845C3214D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5823-D375-4A6A-9E7F-E94D34CDE886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6DF-FC05-4425-882E-845C3214D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5823-D375-4A6A-9E7F-E94D34CDE886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6DF-FC05-4425-882E-845C3214D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FD5823-D375-4A6A-9E7F-E94D34CDE886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1096DF-FC05-4425-882E-845C3214D24D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7FD5823-D375-4A6A-9E7F-E94D34CDE886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51096DF-FC05-4425-882E-845C3214D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5823-D375-4A6A-9E7F-E94D34CDE886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6DF-FC05-4425-882E-845C3214D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5823-D375-4A6A-9E7F-E94D34CDE886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6DF-FC05-4425-882E-845C3214D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D5823-D375-4A6A-9E7F-E94D34CDE886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96DF-FC05-4425-882E-845C3214D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7FD5823-D375-4A6A-9E7F-E94D34CDE886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51096DF-FC05-4425-882E-845C3214D2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se.ru/org/persons/202782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ru/org/persons/202782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b="1" dirty="0" err="1"/>
              <a:t>Триполярная</a:t>
            </a:r>
            <a:r>
              <a:rPr lang="ru-RU" sz="2800" b="1" dirty="0"/>
              <a:t> стратегия  школьных административных команд :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кейс </a:t>
            </a:r>
            <a:r>
              <a:rPr lang="ru-RU" sz="2800" b="1" dirty="0" err="1"/>
              <a:t>резильентности</a:t>
            </a:r>
            <a:r>
              <a:rPr lang="ru-RU" sz="2800" b="1" dirty="0"/>
              <a:t> школ Василеостровского района Санкт-Петербурга.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296144"/>
          </a:xfrm>
        </p:spPr>
        <p:txBody>
          <a:bodyPr>
            <a:normAutofit/>
          </a:bodyPr>
          <a:lstStyle/>
          <a:p>
            <a:pPr algn="r"/>
            <a:r>
              <a:rPr lang="ru-RU" sz="1800" dirty="0" err="1" smtClean="0"/>
              <a:t>Н.А.Заиченко</a:t>
            </a:r>
            <a:r>
              <a:rPr lang="ru-RU" sz="1800" dirty="0" smtClean="0"/>
              <a:t> </a:t>
            </a:r>
          </a:p>
          <a:p>
            <a:pPr algn="r"/>
            <a:r>
              <a:rPr lang="ru-RU" sz="1800" dirty="0" smtClean="0"/>
              <a:t> </a:t>
            </a:r>
            <a:r>
              <a:rPr lang="en-US" sz="1800" dirty="0" smtClean="0">
                <a:hlinkClick r:id="rId2"/>
              </a:rPr>
              <a:t>https://www.hse.ru/org/persons/202782/</a:t>
            </a:r>
            <a:endParaRPr lang="ru-RU" sz="1800" dirty="0" smtClean="0"/>
          </a:p>
          <a:p>
            <a:pPr algn="r"/>
            <a:r>
              <a:rPr lang="ru-RU" sz="1800" dirty="0" smtClean="0"/>
              <a:t>5 декабря 2024 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40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ЗАМЫСЕЛ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97664"/>
          </a:xfrm>
        </p:spPr>
        <p:txBody>
          <a:bodyPr/>
          <a:lstStyle/>
          <a:p>
            <a:r>
              <a:rPr lang="ru-RU" dirty="0" smtClean="0"/>
              <a:t>Предмет внимания   -  стратегия перехода школы из статуса рисковой в статус </a:t>
            </a:r>
            <a:r>
              <a:rPr lang="ru-RU" dirty="0" err="1" smtClean="0"/>
              <a:t>резильентной</a:t>
            </a:r>
            <a:r>
              <a:rPr lang="ru-RU" dirty="0" smtClean="0"/>
              <a:t> через комплекс управленческих решений. Стратегию формируют школьные коллективы, которые, в свою очередь, находятся под влиянием школьных административных команд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ЛОГИКА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ходе работы возникло предположение о том, что ШАК будут формировать </a:t>
            </a:r>
            <a:r>
              <a:rPr lang="ru-RU" i="1" dirty="0" err="1" smtClean="0"/>
              <a:t>триполярную</a:t>
            </a:r>
            <a:r>
              <a:rPr lang="ru-RU" i="1" dirty="0" smtClean="0"/>
              <a:t> стратегию  развития потенциала </a:t>
            </a:r>
            <a:r>
              <a:rPr lang="ru-RU" i="1" dirty="0" err="1" smtClean="0"/>
              <a:t>резильентности</a:t>
            </a:r>
            <a:r>
              <a:rPr lang="ru-RU" i="1" dirty="0" smtClean="0"/>
              <a:t> школы</a:t>
            </a:r>
            <a:r>
              <a:rPr lang="ru-RU" dirty="0" smtClean="0"/>
              <a:t> в целях поиска компромисса между</a:t>
            </a:r>
          </a:p>
          <a:p>
            <a:r>
              <a:rPr lang="ru-RU" dirty="0" smtClean="0"/>
              <a:t> гибкостью (</a:t>
            </a:r>
            <a:r>
              <a:rPr lang="en-US" dirty="0" smtClean="0"/>
              <a:t>F</a:t>
            </a:r>
            <a:r>
              <a:rPr lang="ru-RU" dirty="0" smtClean="0"/>
              <a:t> –</a:t>
            </a:r>
            <a:r>
              <a:rPr lang="ru-RU" dirty="0" err="1" smtClean="0"/>
              <a:t>flexibility</a:t>
            </a:r>
            <a:r>
              <a:rPr lang="ru-RU" dirty="0" smtClean="0"/>
              <a:t>)</a:t>
            </a:r>
          </a:p>
          <a:p>
            <a:r>
              <a:rPr lang="ru-RU" dirty="0" smtClean="0"/>
              <a:t> эффективностью (Е</a:t>
            </a:r>
            <a:r>
              <a:rPr lang="en-US" dirty="0" smtClean="0"/>
              <a:t>-</a:t>
            </a:r>
            <a:r>
              <a:rPr lang="ru-RU" dirty="0" err="1" smtClean="0"/>
              <a:t>efficiency</a:t>
            </a:r>
            <a:r>
              <a:rPr lang="ru-RU" dirty="0" smtClean="0"/>
              <a:t>) </a:t>
            </a:r>
          </a:p>
          <a:p>
            <a:r>
              <a:rPr lang="ru-RU" dirty="0" smtClean="0"/>
              <a:t> устойчивостью (</a:t>
            </a:r>
            <a:r>
              <a:rPr lang="en-US" dirty="0" smtClean="0"/>
              <a:t>S – </a:t>
            </a:r>
            <a:r>
              <a:rPr lang="ru-RU" dirty="0" err="1" smtClean="0"/>
              <a:t>sustainability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43204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ТРИПОЛЯРНОСТЬ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66622"/>
              </p:ext>
            </p:extLst>
          </p:nvPr>
        </p:nvGraphicFramePr>
        <p:xfrm>
          <a:off x="457200" y="1340768"/>
          <a:ext cx="8229600" cy="5161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745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РАСШИФРОВКА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Полюс гибкости = </a:t>
            </a:r>
            <a:r>
              <a:rPr lang="ru-RU" dirty="0" smtClean="0"/>
              <a:t>адаптивность к изменениям и оптимизм- вера в собственные силы и возможности, понимание наличия выбора  в любой ситуации. 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rgbClr val="002060"/>
                </a:solidFill>
              </a:rPr>
              <a:t>Полюс эффективности = </a:t>
            </a:r>
            <a:r>
              <a:rPr lang="ru-RU" dirty="0" smtClean="0"/>
              <a:t>аналитический стиль управления, понимание роли каждого и ориентация на достижение цели.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rgbClr val="002060"/>
                </a:solidFill>
              </a:rPr>
              <a:t>Полюс устойчивости  = </a:t>
            </a:r>
            <a:r>
              <a:rPr lang="ru-RU" dirty="0" smtClean="0"/>
              <a:t>доверие к руководителю и друг другу,  ответственность каждого за принятие решений и отношение  к своей профессиональной деятельности как к миссии.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480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МЕТОДОЛОГИЯ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Фокус- группы </a:t>
            </a:r>
          </a:p>
          <a:p>
            <a:endParaRPr lang="ru-RU" dirty="0" smtClean="0"/>
          </a:p>
          <a:p>
            <a:r>
              <a:rPr lang="ru-RU" dirty="0" smtClean="0"/>
              <a:t>23 респондента – члены ШАК</a:t>
            </a:r>
          </a:p>
          <a:p>
            <a:endParaRPr lang="ru-RU" dirty="0" smtClean="0"/>
          </a:p>
          <a:p>
            <a:r>
              <a:rPr lang="ru-RU" dirty="0" smtClean="0"/>
              <a:t>При формировании стратегии» на </a:t>
            </a:r>
            <a:r>
              <a:rPr lang="ru-RU" dirty="0" err="1" smtClean="0"/>
              <a:t>резильентность</a:t>
            </a:r>
            <a:r>
              <a:rPr lang="ru-RU" dirty="0" smtClean="0"/>
              <a:t>» ШАК выделяет полюс приоритетный и полюс запасной. Если появляется третий полюс, малозначимый для ШАК или вообще не выбираемый, мы его относим к типу  «избегаемой стратегии»</a:t>
            </a:r>
          </a:p>
          <a:p>
            <a:endParaRPr lang="ru-RU" dirty="0" smtClean="0"/>
          </a:p>
          <a:p>
            <a:r>
              <a:rPr lang="ru-RU" dirty="0" smtClean="0"/>
              <a:t>4 этапа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480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МЕТОДОЛОГИЯ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Предполагалось, что будут выделены уникальные и универсальные индикаторы </a:t>
            </a:r>
            <a:r>
              <a:rPr lang="ru-RU" dirty="0" err="1" smtClean="0"/>
              <a:t>резильентности</a:t>
            </a:r>
            <a:r>
              <a:rPr lang="ru-RU" dirty="0" smtClean="0"/>
              <a:t> ШАК. </a:t>
            </a:r>
          </a:p>
          <a:p>
            <a:endParaRPr lang="ru-RU" dirty="0" smtClean="0"/>
          </a:p>
          <a:p>
            <a:r>
              <a:rPr lang="ru-RU" dirty="0" smtClean="0"/>
              <a:t>При этом, уникальные индикаторы должны были быть специфицированы  на уникальные характеристики школ: </a:t>
            </a:r>
            <a:r>
              <a:rPr lang="ru-RU" b="1" dirty="0" smtClean="0"/>
              <a:t>миссия</a:t>
            </a:r>
            <a:r>
              <a:rPr lang="ru-RU" dirty="0" smtClean="0"/>
              <a:t>; местоположение</a:t>
            </a:r>
            <a:r>
              <a:rPr lang="ru-RU" b="1" dirty="0" smtClean="0"/>
              <a:t>; доля </a:t>
            </a:r>
            <a:r>
              <a:rPr lang="ru-RU" dirty="0" smtClean="0"/>
              <a:t>академически неуспешных школьников по уровням образовательных программ; доля детей из семей мигрантов; доля </a:t>
            </a:r>
            <a:r>
              <a:rPr lang="ru-RU" dirty="0" err="1" smtClean="0"/>
              <a:t>инофонов</a:t>
            </a:r>
            <a:r>
              <a:rPr lang="ru-RU" dirty="0" smtClean="0"/>
              <a:t>; </a:t>
            </a:r>
            <a:r>
              <a:rPr lang="ru-RU" dirty="0" err="1" smtClean="0"/>
              <a:t>доля</a:t>
            </a:r>
            <a:r>
              <a:rPr lang="ru-RU" dirty="0" smtClean="0"/>
              <a:t> детей с ограниченными возможностями здоровья; управленческий </a:t>
            </a:r>
            <a:r>
              <a:rPr lang="ru-RU" b="1" dirty="0" smtClean="0"/>
              <a:t>опыт</a:t>
            </a:r>
            <a:r>
              <a:rPr lang="ru-RU" dirty="0" smtClean="0"/>
              <a:t> членов ШАК.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040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Гибкость  (</a:t>
            </a:r>
            <a:r>
              <a:rPr lang="en-US" sz="2000" b="1" dirty="0" smtClean="0">
                <a:solidFill>
                  <a:srgbClr val="002060"/>
                </a:solidFill>
              </a:rPr>
              <a:t>F</a:t>
            </a:r>
            <a:r>
              <a:rPr lang="ru-RU" sz="2000" b="1" dirty="0" smtClean="0">
                <a:solidFill>
                  <a:srgbClr val="002060"/>
                </a:solidFill>
              </a:rPr>
              <a:t>-7 ) </a:t>
            </a:r>
            <a:r>
              <a:rPr lang="ru-RU" sz="2000" b="1" dirty="0" smtClean="0">
                <a:solidFill>
                  <a:srgbClr val="002060"/>
                </a:solidFill>
              </a:rPr>
              <a:t>Эффективность (</a:t>
            </a:r>
            <a:r>
              <a:rPr lang="ru-RU" sz="2000" b="1" dirty="0" smtClean="0">
                <a:solidFill>
                  <a:srgbClr val="002060"/>
                </a:solidFill>
              </a:rPr>
              <a:t>Е-5)  </a:t>
            </a:r>
            <a:r>
              <a:rPr lang="ru-RU" sz="2000" b="1" dirty="0" smtClean="0">
                <a:solidFill>
                  <a:srgbClr val="002060"/>
                </a:solidFill>
              </a:rPr>
              <a:t>Устойчивость (</a:t>
            </a:r>
            <a:r>
              <a:rPr lang="en-US" sz="2000" b="1" dirty="0" smtClean="0">
                <a:solidFill>
                  <a:srgbClr val="002060"/>
                </a:solidFill>
              </a:rPr>
              <a:t>S</a:t>
            </a:r>
            <a:r>
              <a:rPr lang="ru-RU" sz="2000" b="1" dirty="0" smtClean="0">
                <a:solidFill>
                  <a:srgbClr val="002060"/>
                </a:solidFill>
              </a:rPr>
              <a:t> -6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)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589870"/>
              </p:ext>
            </p:extLst>
          </p:nvPr>
        </p:nvGraphicFramePr>
        <p:xfrm>
          <a:off x="457200" y="1196751"/>
          <a:ext cx="8435280" cy="5126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9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02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индикаторы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индикаторы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2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Оптимизм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Директивный стиль руководства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6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Доверие руководителю школы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Сетевое взаимодействие : каждый учится у каждого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9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Доверие друг другу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Эмпатия: почувствовать себя на месте другого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1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Ответственность каждого за решения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Договороспособность с участниками взаимодействий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2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Аналитический стиль руководства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Навык планирования будущего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7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Саморефлексия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пользоваться «смехом- шуткой»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Понимание роли каждого: прозрачный функционал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создавать атмосферу успешности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36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Устойчивость к стрессам, адаптивность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быть благодарным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2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Понимание своей роли, как миссии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Другое ( дополнить) …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2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Ориентация на достижение цели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040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1 этап: разброс ответов </a:t>
            </a:r>
            <a:r>
              <a:rPr lang="ru-RU" sz="2400" b="1" dirty="0" smtClean="0"/>
              <a:t>по </a:t>
            </a:r>
            <a:r>
              <a:rPr lang="ru-RU" sz="2400" b="1" dirty="0" smtClean="0"/>
              <a:t>важности индикаторов </a:t>
            </a:r>
            <a:endParaRPr lang="ru-RU" sz="2400" b="1" dirty="0"/>
          </a:p>
        </p:txBody>
      </p:sp>
      <p:graphicFrame>
        <p:nvGraphicFramePr>
          <p:cNvPr id="4" name="Объект 1"/>
          <p:cNvGraphicFramePr>
            <a:graphicFrameLocks noGrp="1"/>
          </p:cNvGraphicFramePr>
          <p:nvPr>
            <p:ph idx="1"/>
          </p:nvPr>
        </p:nvGraphicFramePr>
        <p:xfrm>
          <a:off x="457200" y="1628800"/>
          <a:ext cx="8229600" cy="494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>
          <a:xfrm>
            <a:off x="5167665" y="4093585"/>
            <a:ext cx="955496" cy="673204"/>
          </a:xfrm>
          <a:custGeom>
            <a:avLst/>
            <a:gdLst>
              <a:gd name="connsiteX0" fmla="*/ 952478 w 955496"/>
              <a:gd name="connsiteY0" fmla="*/ 243025 h 673204"/>
              <a:gd name="connsiteX1" fmla="*/ 907210 w 955496"/>
              <a:gd name="connsiteY1" fmla="*/ 179651 h 673204"/>
              <a:gd name="connsiteX2" fmla="*/ 852889 w 955496"/>
              <a:gd name="connsiteY2" fmla="*/ 161544 h 673204"/>
              <a:gd name="connsiteX3" fmla="*/ 825729 w 955496"/>
              <a:gd name="connsiteY3" fmla="*/ 134383 h 673204"/>
              <a:gd name="connsiteX4" fmla="*/ 762355 w 955496"/>
              <a:gd name="connsiteY4" fmla="*/ 107223 h 673204"/>
              <a:gd name="connsiteX5" fmla="*/ 726141 w 955496"/>
              <a:gd name="connsiteY5" fmla="*/ 89116 h 673204"/>
              <a:gd name="connsiteX6" fmla="*/ 698981 w 955496"/>
              <a:gd name="connsiteY6" fmla="*/ 71009 h 673204"/>
              <a:gd name="connsiteX7" fmla="*/ 572232 w 955496"/>
              <a:gd name="connsiteY7" fmla="*/ 43849 h 673204"/>
              <a:gd name="connsiteX8" fmla="*/ 210093 w 955496"/>
              <a:gd name="connsiteY8" fmla="*/ 43849 h 673204"/>
              <a:gd name="connsiteX9" fmla="*/ 164826 w 955496"/>
              <a:gd name="connsiteY9" fmla="*/ 52902 h 673204"/>
              <a:gd name="connsiteX10" fmla="*/ 83345 w 955496"/>
              <a:gd name="connsiteY10" fmla="*/ 71009 h 673204"/>
              <a:gd name="connsiteX11" fmla="*/ 56185 w 955496"/>
              <a:gd name="connsiteY11" fmla="*/ 98169 h 673204"/>
              <a:gd name="connsiteX12" fmla="*/ 19971 w 955496"/>
              <a:gd name="connsiteY12" fmla="*/ 116276 h 673204"/>
              <a:gd name="connsiteX13" fmla="*/ 1864 w 955496"/>
              <a:gd name="connsiteY13" fmla="*/ 179651 h 673204"/>
              <a:gd name="connsiteX14" fmla="*/ 10917 w 955496"/>
              <a:gd name="connsiteY14" fmla="*/ 333560 h 673204"/>
              <a:gd name="connsiteX15" fmla="*/ 74291 w 955496"/>
              <a:gd name="connsiteY15" fmla="*/ 424094 h 673204"/>
              <a:gd name="connsiteX16" fmla="*/ 137666 w 955496"/>
              <a:gd name="connsiteY16" fmla="*/ 514629 h 673204"/>
              <a:gd name="connsiteX17" fmla="*/ 164826 w 955496"/>
              <a:gd name="connsiteY17" fmla="*/ 541789 h 673204"/>
              <a:gd name="connsiteX18" fmla="*/ 191986 w 955496"/>
              <a:gd name="connsiteY18" fmla="*/ 578003 h 673204"/>
              <a:gd name="connsiteX19" fmla="*/ 255361 w 955496"/>
              <a:gd name="connsiteY19" fmla="*/ 605164 h 673204"/>
              <a:gd name="connsiteX20" fmla="*/ 300628 w 955496"/>
              <a:gd name="connsiteY20" fmla="*/ 632324 h 673204"/>
              <a:gd name="connsiteX21" fmla="*/ 373056 w 955496"/>
              <a:gd name="connsiteY21" fmla="*/ 659484 h 673204"/>
              <a:gd name="connsiteX22" fmla="*/ 427377 w 955496"/>
              <a:gd name="connsiteY22" fmla="*/ 668538 h 673204"/>
              <a:gd name="connsiteX23" fmla="*/ 662767 w 955496"/>
              <a:gd name="connsiteY23" fmla="*/ 641377 h 673204"/>
              <a:gd name="connsiteX24" fmla="*/ 717087 w 955496"/>
              <a:gd name="connsiteY24" fmla="*/ 596110 h 673204"/>
              <a:gd name="connsiteX25" fmla="*/ 735194 w 955496"/>
              <a:gd name="connsiteY25" fmla="*/ 568950 h 673204"/>
              <a:gd name="connsiteX26" fmla="*/ 789515 w 955496"/>
              <a:gd name="connsiteY26" fmla="*/ 514629 h 673204"/>
              <a:gd name="connsiteX27" fmla="*/ 834783 w 955496"/>
              <a:gd name="connsiteY27" fmla="*/ 478415 h 673204"/>
              <a:gd name="connsiteX28" fmla="*/ 870996 w 955496"/>
              <a:gd name="connsiteY28" fmla="*/ 433148 h 673204"/>
              <a:gd name="connsiteX29" fmla="*/ 889103 w 955496"/>
              <a:gd name="connsiteY29" fmla="*/ 378827 h 673204"/>
              <a:gd name="connsiteX30" fmla="*/ 952478 w 955496"/>
              <a:gd name="connsiteY30" fmla="*/ 243025 h 67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55496" h="673204">
                <a:moveTo>
                  <a:pt x="952478" y="243025"/>
                </a:moveTo>
                <a:cubicBezTo>
                  <a:pt x="955496" y="209829"/>
                  <a:pt x="913948" y="184143"/>
                  <a:pt x="907210" y="179651"/>
                </a:cubicBezTo>
                <a:cubicBezTo>
                  <a:pt x="891329" y="169064"/>
                  <a:pt x="870996" y="167580"/>
                  <a:pt x="852889" y="161544"/>
                </a:cubicBezTo>
                <a:cubicBezTo>
                  <a:pt x="843836" y="152490"/>
                  <a:pt x="836148" y="141825"/>
                  <a:pt x="825729" y="134383"/>
                </a:cubicBezTo>
                <a:cubicBezTo>
                  <a:pt x="795702" y="112935"/>
                  <a:pt x="791909" y="119889"/>
                  <a:pt x="762355" y="107223"/>
                </a:cubicBezTo>
                <a:cubicBezTo>
                  <a:pt x="749950" y="101907"/>
                  <a:pt x="737859" y="95812"/>
                  <a:pt x="726141" y="89116"/>
                </a:cubicBezTo>
                <a:cubicBezTo>
                  <a:pt x="716694" y="83718"/>
                  <a:pt x="709084" y="75050"/>
                  <a:pt x="698981" y="71009"/>
                </a:cubicBezTo>
                <a:cubicBezTo>
                  <a:pt x="652373" y="52366"/>
                  <a:pt x="621141" y="50836"/>
                  <a:pt x="572232" y="43849"/>
                </a:cubicBezTo>
                <a:cubicBezTo>
                  <a:pt x="440695" y="0"/>
                  <a:pt x="535991" y="28330"/>
                  <a:pt x="210093" y="43849"/>
                </a:cubicBezTo>
                <a:cubicBezTo>
                  <a:pt x="194723" y="44581"/>
                  <a:pt x="179754" y="49170"/>
                  <a:pt x="164826" y="52902"/>
                </a:cubicBezTo>
                <a:cubicBezTo>
                  <a:pt x="75672" y="75191"/>
                  <a:pt x="232830" y="46096"/>
                  <a:pt x="83345" y="71009"/>
                </a:cubicBezTo>
                <a:cubicBezTo>
                  <a:pt x="74292" y="80062"/>
                  <a:pt x="66604" y="90727"/>
                  <a:pt x="56185" y="98169"/>
                </a:cubicBezTo>
                <a:cubicBezTo>
                  <a:pt x="45203" y="106013"/>
                  <a:pt x="29514" y="106733"/>
                  <a:pt x="19971" y="116276"/>
                </a:cubicBezTo>
                <a:cubicBezTo>
                  <a:pt x="15640" y="120607"/>
                  <a:pt x="1943" y="179335"/>
                  <a:pt x="1864" y="179651"/>
                </a:cubicBezTo>
                <a:cubicBezTo>
                  <a:pt x="4882" y="230954"/>
                  <a:pt x="0" y="283341"/>
                  <a:pt x="10917" y="333560"/>
                </a:cubicBezTo>
                <a:cubicBezTo>
                  <a:pt x="13662" y="346188"/>
                  <a:pt x="63084" y="408084"/>
                  <a:pt x="74291" y="424094"/>
                </a:cubicBezTo>
                <a:cubicBezTo>
                  <a:pt x="94127" y="452431"/>
                  <a:pt x="114608" y="487728"/>
                  <a:pt x="137666" y="514629"/>
                </a:cubicBezTo>
                <a:cubicBezTo>
                  <a:pt x="145998" y="524350"/>
                  <a:pt x="156494" y="532068"/>
                  <a:pt x="164826" y="541789"/>
                </a:cubicBezTo>
                <a:cubicBezTo>
                  <a:pt x="174646" y="553246"/>
                  <a:pt x="180530" y="568183"/>
                  <a:pt x="191986" y="578003"/>
                </a:cubicBezTo>
                <a:cubicBezTo>
                  <a:pt x="218358" y="600608"/>
                  <a:pt x="228392" y="591679"/>
                  <a:pt x="255361" y="605164"/>
                </a:cubicBezTo>
                <a:cubicBezTo>
                  <a:pt x="271100" y="613033"/>
                  <a:pt x="284889" y="624455"/>
                  <a:pt x="300628" y="632324"/>
                </a:cubicBezTo>
                <a:cubicBezTo>
                  <a:pt x="306274" y="635147"/>
                  <a:pt x="358947" y="656349"/>
                  <a:pt x="373056" y="659484"/>
                </a:cubicBezTo>
                <a:cubicBezTo>
                  <a:pt x="390976" y="663466"/>
                  <a:pt x="409270" y="665520"/>
                  <a:pt x="427377" y="668538"/>
                </a:cubicBezTo>
                <a:cubicBezTo>
                  <a:pt x="519368" y="663696"/>
                  <a:pt x="583199" y="673204"/>
                  <a:pt x="662767" y="641377"/>
                </a:cubicBezTo>
                <a:cubicBezTo>
                  <a:pt x="680570" y="634256"/>
                  <a:pt x="705779" y="609680"/>
                  <a:pt x="717087" y="596110"/>
                </a:cubicBezTo>
                <a:cubicBezTo>
                  <a:pt x="724053" y="587751"/>
                  <a:pt x="727965" y="577082"/>
                  <a:pt x="735194" y="568950"/>
                </a:cubicBezTo>
                <a:cubicBezTo>
                  <a:pt x="752207" y="549811"/>
                  <a:pt x="775311" y="535936"/>
                  <a:pt x="789515" y="514629"/>
                </a:cubicBezTo>
                <a:cubicBezTo>
                  <a:pt x="812916" y="479527"/>
                  <a:pt x="797299" y="490909"/>
                  <a:pt x="834783" y="478415"/>
                </a:cubicBezTo>
                <a:cubicBezTo>
                  <a:pt x="867799" y="379365"/>
                  <a:pt x="812497" y="526747"/>
                  <a:pt x="870996" y="433148"/>
                </a:cubicBezTo>
                <a:cubicBezTo>
                  <a:pt x="881112" y="416963"/>
                  <a:pt x="883067" y="396934"/>
                  <a:pt x="889103" y="378827"/>
                </a:cubicBezTo>
                <a:cubicBezTo>
                  <a:pt x="917707" y="293014"/>
                  <a:pt x="949460" y="276221"/>
                  <a:pt x="952478" y="243025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5178582" y="4164594"/>
            <a:ext cx="939261" cy="730530"/>
          </a:xfrm>
          <a:custGeom>
            <a:avLst/>
            <a:gdLst>
              <a:gd name="connsiteX0" fmla="*/ 923454 w 939261"/>
              <a:gd name="connsiteY0" fmla="*/ 316871 h 730530"/>
              <a:gd name="connsiteX1" fmla="*/ 914400 w 939261"/>
              <a:gd name="connsiteY1" fmla="*/ 217283 h 730530"/>
              <a:gd name="connsiteX2" fmla="*/ 896293 w 939261"/>
              <a:gd name="connsiteY2" fmla="*/ 190123 h 730530"/>
              <a:gd name="connsiteX3" fmla="*/ 841972 w 939261"/>
              <a:gd name="connsiteY3" fmla="*/ 172016 h 730530"/>
              <a:gd name="connsiteX4" fmla="*/ 805759 w 939261"/>
              <a:gd name="connsiteY4" fmla="*/ 144856 h 730530"/>
              <a:gd name="connsiteX5" fmla="*/ 778598 w 939261"/>
              <a:gd name="connsiteY5" fmla="*/ 135802 h 730530"/>
              <a:gd name="connsiteX6" fmla="*/ 751438 w 939261"/>
              <a:gd name="connsiteY6" fmla="*/ 108642 h 730530"/>
              <a:gd name="connsiteX7" fmla="*/ 715224 w 939261"/>
              <a:gd name="connsiteY7" fmla="*/ 99588 h 730530"/>
              <a:gd name="connsiteX8" fmla="*/ 651850 w 939261"/>
              <a:gd name="connsiteY8" fmla="*/ 72428 h 730530"/>
              <a:gd name="connsiteX9" fmla="*/ 633743 w 939261"/>
              <a:gd name="connsiteY9" fmla="*/ 45267 h 730530"/>
              <a:gd name="connsiteX10" fmla="*/ 570368 w 939261"/>
              <a:gd name="connsiteY10" fmla="*/ 27160 h 730530"/>
              <a:gd name="connsiteX11" fmla="*/ 543208 w 939261"/>
              <a:gd name="connsiteY11" fmla="*/ 9054 h 730530"/>
              <a:gd name="connsiteX12" fmla="*/ 497941 w 939261"/>
              <a:gd name="connsiteY12" fmla="*/ 0 h 730530"/>
              <a:gd name="connsiteX13" fmla="*/ 271604 w 939261"/>
              <a:gd name="connsiteY13" fmla="*/ 9054 h 730530"/>
              <a:gd name="connsiteX14" fmla="*/ 235390 w 939261"/>
              <a:gd name="connsiteY14" fmla="*/ 36214 h 730530"/>
              <a:gd name="connsiteX15" fmla="*/ 153909 w 939261"/>
              <a:gd name="connsiteY15" fmla="*/ 90535 h 730530"/>
              <a:gd name="connsiteX16" fmla="*/ 108642 w 939261"/>
              <a:gd name="connsiteY16" fmla="*/ 144856 h 730530"/>
              <a:gd name="connsiteX17" fmla="*/ 45268 w 939261"/>
              <a:gd name="connsiteY17" fmla="*/ 235390 h 730530"/>
              <a:gd name="connsiteX18" fmla="*/ 27161 w 939261"/>
              <a:gd name="connsiteY18" fmla="*/ 298764 h 730530"/>
              <a:gd name="connsiteX19" fmla="*/ 18107 w 939261"/>
              <a:gd name="connsiteY19" fmla="*/ 325925 h 730530"/>
              <a:gd name="connsiteX20" fmla="*/ 0 w 939261"/>
              <a:gd name="connsiteY20" fmla="*/ 389299 h 730530"/>
              <a:gd name="connsiteX21" fmla="*/ 18107 w 939261"/>
              <a:gd name="connsiteY21" fmla="*/ 443620 h 730530"/>
              <a:gd name="connsiteX22" fmla="*/ 27161 w 939261"/>
              <a:gd name="connsiteY22" fmla="*/ 470780 h 730530"/>
              <a:gd name="connsiteX23" fmla="*/ 54321 w 939261"/>
              <a:gd name="connsiteY23" fmla="*/ 497941 h 730530"/>
              <a:gd name="connsiteX24" fmla="*/ 90535 w 939261"/>
              <a:gd name="connsiteY24" fmla="*/ 561315 h 730530"/>
              <a:gd name="connsiteX25" fmla="*/ 117695 w 939261"/>
              <a:gd name="connsiteY25" fmla="*/ 579422 h 730530"/>
              <a:gd name="connsiteX26" fmla="*/ 172016 w 939261"/>
              <a:gd name="connsiteY26" fmla="*/ 624689 h 730530"/>
              <a:gd name="connsiteX27" fmla="*/ 208230 w 939261"/>
              <a:gd name="connsiteY27" fmla="*/ 633743 h 730530"/>
              <a:gd name="connsiteX28" fmla="*/ 235390 w 939261"/>
              <a:gd name="connsiteY28" fmla="*/ 660903 h 730530"/>
              <a:gd name="connsiteX29" fmla="*/ 325925 w 939261"/>
              <a:gd name="connsiteY29" fmla="*/ 688063 h 730530"/>
              <a:gd name="connsiteX30" fmla="*/ 353085 w 939261"/>
              <a:gd name="connsiteY30" fmla="*/ 706170 h 730530"/>
              <a:gd name="connsiteX31" fmla="*/ 679010 w 939261"/>
              <a:gd name="connsiteY31" fmla="*/ 697117 h 730530"/>
              <a:gd name="connsiteX32" fmla="*/ 742384 w 939261"/>
              <a:gd name="connsiteY32" fmla="*/ 669956 h 730530"/>
              <a:gd name="connsiteX33" fmla="*/ 787652 w 939261"/>
              <a:gd name="connsiteY33" fmla="*/ 624689 h 730530"/>
              <a:gd name="connsiteX34" fmla="*/ 814812 w 939261"/>
              <a:gd name="connsiteY34" fmla="*/ 552261 h 730530"/>
              <a:gd name="connsiteX35" fmla="*/ 823866 w 939261"/>
              <a:gd name="connsiteY35" fmla="*/ 516048 h 730530"/>
              <a:gd name="connsiteX36" fmla="*/ 841972 w 939261"/>
              <a:gd name="connsiteY36" fmla="*/ 479834 h 730530"/>
              <a:gd name="connsiteX37" fmla="*/ 878186 w 939261"/>
              <a:gd name="connsiteY37" fmla="*/ 398353 h 730530"/>
              <a:gd name="connsiteX38" fmla="*/ 905347 w 939261"/>
              <a:gd name="connsiteY38" fmla="*/ 380246 h 730530"/>
              <a:gd name="connsiteX39" fmla="*/ 923454 w 939261"/>
              <a:gd name="connsiteY39" fmla="*/ 334978 h 730530"/>
              <a:gd name="connsiteX40" fmla="*/ 923454 w 939261"/>
              <a:gd name="connsiteY40" fmla="*/ 316871 h 730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939261" h="730530">
                <a:moveTo>
                  <a:pt x="923454" y="316871"/>
                </a:moveTo>
                <a:cubicBezTo>
                  <a:pt x="921945" y="297255"/>
                  <a:pt x="939261" y="285650"/>
                  <a:pt x="914400" y="217283"/>
                </a:cubicBezTo>
                <a:cubicBezTo>
                  <a:pt x="910682" y="207057"/>
                  <a:pt x="905520" y="195890"/>
                  <a:pt x="896293" y="190123"/>
                </a:cubicBezTo>
                <a:cubicBezTo>
                  <a:pt x="880108" y="180007"/>
                  <a:pt x="841972" y="172016"/>
                  <a:pt x="841972" y="172016"/>
                </a:cubicBezTo>
                <a:cubicBezTo>
                  <a:pt x="829901" y="162963"/>
                  <a:pt x="818860" y="152342"/>
                  <a:pt x="805759" y="144856"/>
                </a:cubicBezTo>
                <a:cubicBezTo>
                  <a:pt x="797473" y="140121"/>
                  <a:pt x="786539" y="141096"/>
                  <a:pt x="778598" y="135802"/>
                </a:cubicBezTo>
                <a:cubicBezTo>
                  <a:pt x="767945" y="128700"/>
                  <a:pt x="762554" y="114994"/>
                  <a:pt x="751438" y="108642"/>
                </a:cubicBezTo>
                <a:cubicBezTo>
                  <a:pt x="740635" y="102469"/>
                  <a:pt x="727188" y="103006"/>
                  <a:pt x="715224" y="99588"/>
                </a:cubicBezTo>
                <a:cubicBezTo>
                  <a:pt x="684139" y="90706"/>
                  <a:pt x="684044" y="88525"/>
                  <a:pt x="651850" y="72428"/>
                </a:cubicBezTo>
                <a:cubicBezTo>
                  <a:pt x="645814" y="63374"/>
                  <a:pt x="642240" y="52064"/>
                  <a:pt x="633743" y="45267"/>
                </a:cubicBezTo>
                <a:cubicBezTo>
                  <a:pt x="627842" y="40546"/>
                  <a:pt x="572730" y="27751"/>
                  <a:pt x="570368" y="27160"/>
                </a:cubicBezTo>
                <a:cubicBezTo>
                  <a:pt x="561315" y="21125"/>
                  <a:pt x="553396" y="12874"/>
                  <a:pt x="543208" y="9054"/>
                </a:cubicBezTo>
                <a:cubicBezTo>
                  <a:pt x="528800" y="3651"/>
                  <a:pt x="513329" y="0"/>
                  <a:pt x="497941" y="0"/>
                </a:cubicBezTo>
                <a:cubicBezTo>
                  <a:pt x="422435" y="0"/>
                  <a:pt x="347050" y="6036"/>
                  <a:pt x="271604" y="9054"/>
                </a:cubicBezTo>
                <a:cubicBezTo>
                  <a:pt x="259533" y="18107"/>
                  <a:pt x="247751" y="27561"/>
                  <a:pt x="235390" y="36214"/>
                </a:cubicBezTo>
                <a:cubicBezTo>
                  <a:pt x="208648" y="54933"/>
                  <a:pt x="181069" y="72428"/>
                  <a:pt x="153909" y="90535"/>
                </a:cubicBezTo>
                <a:cubicBezTo>
                  <a:pt x="130851" y="105908"/>
                  <a:pt x="123826" y="123599"/>
                  <a:pt x="108642" y="144856"/>
                </a:cubicBezTo>
                <a:cubicBezTo>
                  <a:pt x="41615" y="238691"/>
                  <a:pt x="128514" y="110518"/>
                  <a:pt x="45268" y="235390"/>
                </a:cubicBezTo>
                <a:cubicBezTo>
                  <a:pt x="39840" y="243533"/>
                  <a:pt x="28671" y="293478"/>
                  <a:pt x="27161" y="298764"/>
                </a:cubicBezTo>
                <a:cubicBezTo>
                  <a:pt x="24539" y="307940"/>
                  <a:pt x="20849" y="316784"/>
                  <a:pt x="18107" y="325925"/>
                </a:cubicBezTo>
                <a:cubicBezTo>
                  <a:pt x="11794" y="346968"/>
                  <a:pt x="6036" y="368174"/>
                  <a:pt x="0" y="389299"/>
                </a:cubicBezTo>
                <a:lnTo>
                  <a:pt x="18107" y="443620"/>
                </a:lnTo>
                <a:cubicBezTo>
                  <a:pt x="21125" y="452673"/>
                  <a:pt x="20413" y="464032"/>
                  <a:pt x="27161" y="470780"/>
                </a:cubicBezTo>
                <a:cubicBezTo>
                  <a:pt x="36214" y="479834"/>
                  <a:pt x="46879" y="487522"/>
                  <a:pt x="54321" y="497941"/>
                </a:cubicBezTo>
                <a:cubicBezTo>
                  <a:pt x="72073" y="522795"/>
                  <a:pt x="69151" y="539931"/>
                  <a:pt x="90535" y="561315"/>
                </a:cubicBezTo>
                <a:cubicBezTo>
                  <a:pt x="98229" y="569009"/>
                  <a:pt x="109336" y="572456"/>
                  <a:pt x="117695" y="579422"/>
                </a:cubicBezTo>
                <a:cubicBezTo>
                  <a:pt x="140725" y="598614"/>
                  <a:pt x="144252" y="612790"/>
                  <a:pt x="172016" y="624689"/>
                </a:cubicBezTo>
                <a:cubicBezTo>
                  <a:pt x="183453" y="629591"/>
                  <a:pt x="196159" y="630725"/>
                  <a:pt x="208230" y="633743"/>
                </a:cubicBezTo>
                <a:cubicBezTo>
                  <a:pt x="217283" y="642796"/>
                  <a:pt x="224198" y="654685"/>
                  <a:pt x="235390" y="660903"/>
                </a:cubicBezTo>
                <a:cubicBezTo>
                  <a:pt x="253427" y="670923"/>
                  <a:pt x="302544" y="682218"/>
                  <a:pt x="325925" y="688063"/>
                </a:cubicBezTo>
                <a:cubicBezTo>
                  <a:pt x="334978" y="694099"/>
                  <a:pt x="342588" y="703307"/>
                  <a:pt x="353085" y="706170"/>
                </a:cubicBezTo>
                <a:cubicBezTo>
                  <a:pt x="442403" y="730530"/>
                  <a:pt x="635118" y="700252"/>
                  <a:pt x="679010" y="697117"/>
                </a:cubicBezTo>
                <a:cubicBezTo>
                  <a:pt x="706714" y="690191"/>
                  <a:pt x="721543" y="690797"/>
                  <a:pt x="742384" y="669956"/>
                </a:cubicBezTo>
                <a:cubicBezTo>
                  <a:pt x="802738" y="609602"/>
                  <a:pt x="715226" y="672972"/>
                  <a:pt x="787652" y="624689"/>
                </a:cubicBezTo>
                <a:cubicBezTo>
                  <a:pt x="797226" y="600755"/>
                  <a:pt x="807713" y="577109"/>
                  <a:pt x="814812" y="552261"/>
                </a:cubicBezTo>
                <a:cubicBezTo>
                  <a:pt x="818230" y="540297"/>
                  <a:pt x="819497" y="527698"/>
                  <a:pt x="823866" y="516048"/>
                </a:cubicBezTo>
                <a:cubicBezTo>
                  <a:pt x="828605" y="503411"/>
                  <a:pt x="836960" y="492365"/>
                  <a:pt x="841972" y="479834"/>
                </a:cubicBezTo>
                <a:cubicBezTo>
                  <a:pt x="853924" y="449953"/>
                  <a:pt x="854962" y="421577"/>
                  <a:pt x="878186" y="398353"/>
                </a:cubicBezTo>
                <a:cubicBezTo>
                  <a:pt x="885880" y="390659"/>
                  <a:pt x="896293" y="386282"/>
                  <a:pt x="905347" y="380246"/>
                </a:cubicBezTo>
                <a:cubicBezTo>
                  <a:pt x="911383" y="365157"/>
                  <a:pt x="917748" y="350195"/>
                  <a:pt x="923454" y="334978"/>
                </a:cubicBezTo>
                <a:cubicBezTo>
                  <a:pt x="933461" y="308291"/>
                  <a:pt x="924963" y="336487"/>
                  <a:pt x="923454" y="31687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члены  ШАК </a:t>
            </a:r>
            <a:r>
              <a:rPr lang="ru-RU" sz="2000" b="1" dirty="0" smtClean="0"/>
              <a:t>более всего</a:t>
            </a:r>
            <a:r>
              <a:rPr lang="ru-RU" sz="2000" dirty="0" smtClean="0"/>
              <a:t> ценят индикатор, связанный с доверием к руководителю, доверием друг к другу и обеспечением чувства защищенности. Менее всего связывают  с </a:t>
            </a:r>
            <a:r>
              <a:rPr lang="ru-RU" sz="2000" dirty="0" err="1" smtClean="0"/>
              <a:t>резильентностью</a:t>
            </a:r>
            <a:r>
              <a:rPr lang="ru-RU" sz="2000" dirty="0" smtClean="0"/>
              <a:t> директивный стиль руководства</a:t>
            </a:r>
            <a:endParaRPr lang="ru-RU" sz="2000" dirty="0"/>
          </a:p>
        </p:txBody>
      </p:sp>
      <p:pic>
        <p:nvPicPr>
          <p:cNvPr id="4" name="Диаграмма 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813690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лилиния 4"/>
          <p:cNvSpPr/>
          <p:nvPr/>
        </p:nvSpPr>
        <p:spPr>
          <a:xfrm>
            <a:off x="1412341" y="2079477"/>
            <a:ext cx="906261" cy="1339432"/>
          </a:xfrm>
          <a:custGeom>
            <a:avLst/>
            <a:gdLst>
              <a:gd name="connsiteX0" fmla="*/ 814811 w 906261"/>
              <a:gd name="connsiteY0" fmla="*/ 410226 h 1339432"/>
              <a:gd name="connsiteX1" fmla="*/ 362138 w 906261"/>
              <a:gd name="connsiteY1" fmla="*/ 57141 h 1339432"/>
              <a:gd name="connsiteX2" fmla="*/ 344031 w 906261"/>
              <a:gd name="connsiteY2" fmla="*/ 84301 h 1339432"/>
              <a:gd name="connsiteX3" fmla="*/ 289710 w 906261"/>
              <a:gd name="connsiteY3" fmla="*/ 111462 h 1339432"/>
              <a:gd name="connsiteX4" fmla="*/ 226336 w 906261"/>
              <a:gd name="connsiteY4" fmla="*/ 174836 h 1339432"/>
              <a:gd name="connsiteX5" fmla="*/ 172015 w 906261"/>
              <a:gd name="connsiteY5" fmla="*/ 229157 h 1339432"/>
              <a:gd name="connsiteX6" fmla="*/ 144855 w 906261"/>
              <a:gd name="connsiteY6" fmla="*/ 292531 h 1339432"/>
              <a:gd name="connsiteX7" fmla="*/ 117695 w 906261"/>
              <a:gd name="connsiteY7" fmla="*/ 310638 h 1339432"/>
              <a:gd name="connsiteX8" fmla="*/ 99588 w 906261"/>
              <a:gd name="connsiteY8" fmla="*/ 337798 h 1339432"/>
              <a:gd name="connsiteX9" fmla="*/ 90534 w 906261"/>
              <a:gd name="connsiteY9" fmla="*/ 374012 h 1339432"/>
              <a:gd name="connsiteX10" fmla="*/ 81481 w 906261"/>
              <a:gd name="connsiteY10" fmla="*/ 401173 h 1339432"/>
              <a:gd name="connsiteX11" fmla="*/ 45267 w 906261"/>
              <a:gd name="connsiteY11" fmla="*/ 518868 h 1339432"/>
              <a:gd name="connsiteX12" fmla="*/ 36213 w 906261"/>
              <a:gd name="connsiteY12" fmla="*/ 564135 h 1339432"/>
              <a:gd name="connsiteX13" fmla="*/ 18107 w 906261"/>
              <a:gd name="connsiteY13" fmla="*/ 600349 h 1339432"/>
              <a:gd name="connsiteX14" fmla="*/ 0 w 906261"/>
              <a:gd name="connsiteY14" fmla="*/ 663723 h 1339432"/>
              <a:gd name="connsiteX15" fmla="*/ 9053 w 906261"/>
              <a:gd name="connsiteY15" fmla="*/ 862899 h 1339432"/>
              <a:gd name="connsiteX16" fmla="*/ 18107 w 906261"/>
              <a:gd name="connsiteY16" fmla="*/ 899113 h 1339432"/>
              <a:gd name="connsiteX17" fmla="*/ 36213 w 906261"/>
              <a:gd name="connsiteY17" fmla="*/ 998701 h 1339432"/>
              <a:gd name="connsiteX18" fmla="*/ 54320 w 906261"/>
              <a:gd name="connsiteY18" fmla="*/ 1034915 h 1339432"/>
              <a:gd name="connsiteX19" fmla="*/ 72427 w 906261"/>
              <a:gd name="connsiteY19" fmla="*/ 1080182 h 1339432"/>
              <a:gd name="connsiteX20" fmla="*/ 99588 w 906261"/>
              <a:gd name="connsiteY20" fmla="*/ 1134503 h 1339432"/>
              <a:gd name="connsiteX21" fmla="*/ 135802 w 906261"/>
              <a:gd name="connsiteY21" fmla="*/ 1161664 h 1339432"/>
              <a:gd name="connsiteX22" fmla="*/ 162962 w 906261"/>
              <a:gd name="connsiteY22" fmla="*/ 1170717 h 1339432"/>
              <a:gd name="connsiteX23" fmla="*/ 624689 w 906261"/>
              <a:gd name="connsiteY23" fmla="*/ 1188824 h 1339432"/>
              <a:gd name="connsiteX24" fmla="*/ 642796 w 906261"/>
              <a:gd name="connsiteY24" fmla="*/ 1161664 h 1339432"/>
              <a:gd name="connsiteX25" fmla="*/ 669956 w 906261"/>
              <a:gd name="connsiteY25" fmla="*/ 1152610 h 1339432"/>
              <a:gd name="connsiteX26" fmla="*/ 706170 w 906261"/>
              <a:gd name="connsiteY26" fmla="*/ 1107343 h 1339432"/>
              <a:gd name="connsiteX27" fmla="*/ 724277 w 906261"/>
              <a:gd name="connsiteY27" fmla="*/ 1080182 h 1339432"/>
              <a:gd name="connsiteX28" fmla="*/ 751437 w 906261"/>
              <a:gd name="connsiteY28" fmla="*/ 1053022 h 1339432"/>
              <a:gd name="connsiteX29" fmla="*/ 769544 w 906261"/>
              <a:gd name="connsiteY29" fmla="*/ 1016808 h 1339432"/>
              <a:gd name="connsiteX30" fmla="*/ 787651 w 906261"/>
              <a:gd name="connsiteY30" fmla="*/ 989648 h 1339432"/>
              <a:gd name="connsiteX31" fmla="*/ 823865 w 906261"/>
              <a:gd name="connsiteY31" fmla="*/ 908167 h 1339432"/>
              <a:gd name="connsiteX32" fmla="*/ 832918 w 906261"/>
              <a:gd name="connsiteY32" fmla="*/ 881006 h 1339432"/>
              <a:gd name="connsiteX33" fmla="*/ 851025 w 906261"/>
              <a:gd name="connsiteY33" fmla="*/ 844792 h 1339432"/>
              <a:gd name="connsiteX34" fmla="*/ 860079 w 906261"/>
              <a:gd name="connsiteY34" fmla="*/ 799525 h 1339432"/>
              <a:gd name="connsiteX35" fmla="*/ 869132 w 906261"/>
              <a:gd name="connsiteY35" fmla="*/ 772365 h 1339432"/>
              <a:gd name="connsiteX36" fmla="*/ 878186 w 906261"/>
              <a:gd name="connsiteY36" fmla="*/ 736151 h 1339432"/>
              <a:gd name="connsiteX37" fmla="*/ 896293 w 906261"/>
              <a:gd name="connsiteY37" fmla="*/ 672776 h 1339432"/>
              <a:gd name="connsiteX38" fmla="*/ 878186 w 906261"/>
              <a:gd name="connsiteY38" fmla="*/ 455493 h 1339432"/>
              <a:gd name="connsiteX39" fmla="*/ 860079 w 906261"/>
              <a:gd name="connsiteY39" fmla="*/ 419279 h 1339432"/>
              <a:gd name="connsiteX40" fmla="*/ 832918 w 906261"/>
              <a:gd name="connsiteY40" fmla="*/ 401173 h 1339432"/>
              <a:gd name="connsiteX41" fmla="*/ 823865 w 906261"/>
              <a:gd name="connsiteY41" fmla="*/ 328745 h 133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906261" h="1339432">
                <a:moveTo>
                  <a:pt x="814811" y="410226"/>
                </a:moveTo>
                <a:cubicBezTo>
                  <a:pt x="580929" y="117873"/>
                  <a:pt x="647842" y="0"/>
                  <a:pt x="362138" y="57141"/>
                </a:cubicBezTo>
                <a:cubicBezTo>
                  <a:pt x="351468" y="59275"/>
                  <a:pt x="351725" y="76607"/>
                  <a:pt x="344031" y="84301"/>
                </a:cubicBezTo>
                <a:cubicBezTo>
                  <a:pt x="326480" y="101852"/>
                  <a:pt x="311801" y="104098"/>
                  <a:pt x="289710" y="111462"/>
                </a:cubicBezTo>
                <a:cubicBezTo>
                  <a:pt x="199449" y="224291"/>
                  <a:pt x="296182" y="112751"/>
                  <a:pt x="226336" y="174836"/>
                </a:cubicBezTo>
                <a:cubicBezTo>
                  <a:pt x="207197" y="191848"/>
                  <a:pt x="172015" y="229157"/>
                  <a:pt x="172015" y="229157"/>
                </a:cubicBezTo>
                <a:cubicBezTo>
                  <a:pt x="165089" y="256862"/>
                  <a:pt x="165696" y="271690"/>
                  <a:pt x="144855" y="292531"/>
                </a:cubicBezTo>
                <a:cubicBezTo>
                  <a:pt x="137161" y="300225"/>
                  <a:pt x="126748" y="304602"/>
                  <a:pt x="117695" y="310638"/>
                </a:cubicBezTo>
                <a:cubicBezTo>
                  <a:pt x="111659" y="319691"/>
                  <a:pt x="103874" y="327797"/>
                  <a:pt x="99588" y="337798"/>
                </a:cubicBezTo>
                <a:cubicBezTo>
                  <a:pt x="94686" y="349235"/>
                  <a:pt x="93952" y="362048"/>
                  <a:pt x="90534" y="374012"/>
                </a:cubicBezTo>
                <a:cubicBezTo>
                  <a:pt x="87912" y="383188"/>
                  <a:pt x="84832" y="392237"/>
                  <a:pt x="81481" y="401173"/>
                </a:cubicBezTo>
                <a:cubicBezTo>
                  <a:pt x="54274" y="473726"/>
                  <a:pt x="67097" y="424273"/>
                  <a:pt x="45267" y="518868"/>
                </a:cubicBezTo>
                <a:cubicBezTo>
                  <a:pt x="41807" y="533862"/>
                  <a:pt x="41079" y="549537"/>
                  <a:pt x="36213" y="564135"/>
                </a:cubicBezTo>
                <a:cubicBezTo>
                  <a:pt x="31945" y="576938"/>
                  <a:pt x="22719" y="587666"/>
                  <a:pt x="18107" y="600349"/>
                </a:cubicBezTo>
                <a:cubicBezTo>
                  <a:pt x="10599" y="620996"/>
                  <a:pt x="6036" y="642598"/>
                  <a:pt x="0" y="663723"/>
                </a:cubicBezTo>
                <a:cubicBezTo>
                  <a:pt x="3018" y="730115"/>
                  <a:pt x="3956" y="796634"/>
                  <a:pt x="9053" y="862899"/>
                </a:cubicBezTo>
                <a:cubicBezTo>
                  <a:pt x="10007" y="875305"/>
                  <a:pt x="15667" y="886912"/>
                  <a:pt x="18107" y="899113"/>
                </a:cubicBezTo>
                <a:cubicBezTo>
                  <a:pt x="20387" y="910513"/>
                  <a:pt x="31358" y="984136"/>
                  <a:pt x="36213" y="998701"/>
                </a:cubicBezTo>
                <a:cubicBezTo>
                  <a:pt x="40481" y="1011505"/>
                  <a:pt x="48839" y="1022582"/>
                  <a:pt x="54320" y="1034915"/>
                </a:cubicBezTo>
                <a:cubicBezTo>
                  <a:pt x="60920" y="1049766"/>
                  <a:pt x="66721" y="1064965"/>
                  <a:pt x="72427" y="1080182"/>
                </a:cubicBezTo>
                <a:cubicBezTo>
                  <a:pt x="81263" y="1103745"/>
                  <a:pt x="80359" y="1115274"/>
                  <a:pt x="99588" y="1134503"/>
                </a:cubicBezTo>
                <a:cubicBezTo>
                  <a:pt x="110258" y="1145173"/>
                  <a:pt x="122701" y="1154178"/>
                  <a:pt x="135802" y="1161664"/>
                </a:cubicBezTo>
                <a:cubicBezTo>
                  <a:pt x="144088" y="1166399"/>
                  <a:pt x="153909" y="1167699"/>
                  <a:pt x="162962" y="1170717"/>
                </a:cubicBezTo>
                <a:cubicBezTo>
                  <a:pt x="219198" y="1339432"/>
                  <a:pt x="171024" y="1223720"/>
                  <a:pt x="624689" y="1188824"/>
                </a:cubicBezTo>
                <a:cubicBezTo>
                  <a:pt x="635538" y="1187990"/>
                  <a:pt x="634300" y="1168461"/>
                  <a:pt x="642796" y="1161664"/>
                </a:cubicBezTo>
                <a:cubicBezTo>
                  <a:pt x="650248" y="1155702"/>
                  <a:pt x="660903" y="1155628"/>
                  <a:pt x="669956" y="1152610"/>
                </a:cubicBezTo>
                <a:cubicBezTo>
                  <a:pt x="687580" y="1099735"/>
                  <a:pt x="665219" y="1148294"/>
                  <a:pt x="706170" y="1107343"/>
                </a:cubicBezTo>
                <a:cubicBezTo>
                  <a:pt x="713864" y="1099649"/>
                  <a:pt x="717311" y="1088541"/>
                  <a:pt x="724277" y="1080182"/>
                </a:cubicBezTo>
                <a:cubicBezTo>
                  <a:pt x="732473" y="1070346"/>
                  <a:pt x="743995" y="1063441"/>
                  <a:pt x="751437" y="1053022"/>
                </a:cubicBezTo>
                <a:cubicBezTo>
                  <a:pt x="759281" y="1042040"/>
                  <a:pt x="762848" y="1028526"/>
                  <a:pt x="769544" y="1016808"/>
                </a:cubicBezTo>
                <a:cubicBezTo>
                  <a:pt x="774942" y="1007361"/>
                  <a:pt x="781615" y="998701"/>
                  <a:pt x="787651" y="989648"/>
                </a:cubicBezTo>
                <a:cubicBezTo>
                  <a:pt x="804424" y="905789"/>
                  <a:pt x="782805" y="980023"/>
                  <a:pt x="823865" y="908167"/>
                </a:cubicBezTo>
                <a:cubicBezTo>
                  <a:pt x="828600" y="899881"/>
                  <a:pt x="829159" y="889778"/>
                  <a:pt x="832918" y="881006"/>
                </a:cubicBezTo>
                <a:cubicBezTo>
                  <a:pt x="838234" y="868601"/>
                  <a:pt x="844989" y="856863"/>
                  <a:pt x="851025" y="844792"/>
                </a:cubicBezTo>
                <a:cubicBezTo>
                  <a:pt x="854043" y="829703"/>
                  <a:pt x="856347" y="814453"/>
                  <a:pt x="860079" y="799525"/>
                </a:cubicBezTo>
                <a:cubicBezTo>
                  <a:pt x="862394" y="790267"/>
                  <a:pt x="866510" y="781541"/>
                  <a:pt x="869132" y="772365"/>
                </a:cubicBezTo>
                <a:cubicBezTo>
                  <a:pt x="872550" y="760401"/>
                  <a:pt x="874912" y="748155"/>
                  <a:pt x="878186" y="736151"/>
                </a:cubicBezTo>
                <a:cubicBezTo>
                  <a:pt x="883967" y="714955"/>
                  <a:pt x="890257" y="693901"/>
                  <a:pt x="896293" y="672776"/>
                </a:cubicBezTo>
                <a:cubicBezTo>
                  <a:pt x="893700" y="618329"/>
                  <a:pt x="906261" y="521003"/>
                  <a:pt x="878186" y="455493"/>
                </a:cubicBezTo>
                <a:cubicBezTo>
                  <a:pt x="872870" y="443088"/>
                  <a:pt x="868719" y="429647"/>
                  <a:pt x="860079" y="419279"/>
                </a:cubicBezTo>
                <a:cubicBezTo>
                  <a:pt x="853113" y="410920"/>
                  <a:pt x="841972" y="407208"/>
                  <a:pt x="832918" y="401173"/>
                </a:cubicBezTo>
                <a:cubicBezTo>
                  <a:pt x="819094" y="359697"/>
                  <a:pt x="823865" y="383555"/>
                  <a:pt x="823865" y="328745"/>
                </a:cubicBez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7920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/>
              <a:t>соответствие индикаторов блокам стратегий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блок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18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    Индикаторы по блокам и номерам ( см.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табл.№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2)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4869160"/>
            <a:ext cx="75584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Самый поддерживаемый </a:t>
            </a:r>
            <a:r>
              <a:rPr lang="ru-RU" b="1" dirty="0" smtClean="0">
                <a:solidFill>
                  <a:srgbClr val="C00000"/>
                </a:solidFill>
              </a:rPr>
              <a:t>ТЕОРЕТИЧЕСКИ 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блок индикаторов </a:t>
            </a:r>
            <a:r>
              <a:rPr lang="ru-RU" b="1" dirty="0" err="1" smtClean="0">
                <a:solidFill>
                  <a:srgbClr val="002060"/>
                </a:solidFill>
              </a:rPr>
              <a:t>резильентности</a:t>
            </a:r>
            <a:r>
              <a:rPr lang="ru-RU" b="1" dirty="0" smtClean="0">
                <a:solidFill>
                  <a:srgbClr val="002060"/>
                </a:solidFill>
              </a:rPr>
              <a:t> ШАК  с ГИБКОСТЬЮ! 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                                 F</a:t>
            </a:r>
            <a:r>
              <a:rPr lang="en-US" dirty="0" smtClean="0"/>
              <a:t> </a:t>
            </a:r>
            <a:r>
              <a:rPr lang="en-US" dirty="0"/>
              <a:t>–</a:t>
            </a:r>
            <a:r>
              <a:rPr lang="ru-RU" dirty="0" err="1"/>
              <a:t>flexibility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6480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О ЧЕМ?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О выявленных типах </a:t>
            </a:r>
            <a:r>
              <a:rPr lang="ru-RU" b="1" i="1" dirty="0" smtClean="0"/>
              <a:t>«</a:t>
            </a:r>
            <a:r>
              <a:rPr lang="ru-RU" b="1" i="1" dirty="0" err="1" smtClean="0"/>
              <a:t>резильентного</a:t>
            </a:r>
            <a:r>
              <a:rPr lang="ru-RU" b="1" i="1" dirty="0" smtClean="0"/>
              <a:t>» стратегического </a:t>
            </a:r>
            <a:r>
              <a:rPr lang="ru-RU" b="1" i="1" dirty="0" smtClean="0"/>
              <a:t>поведения школьных административных команд (ШАК)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ФАКТ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340768"/>
          <a:ext cx="8229603" cy="318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Школа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18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                        Индикаторы по номерам ( см. табл.№ 2)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4725144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Самый поддерживаемый школьными 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командами 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блок индикаторов связан с УСТОЙЧИВОСТЬЮ ( </a:t>
            </a:r>
            <a:r>
              <a:rPr lang="en-US" b="1" dirty="0" smtClean="0">
                <a:solidFill>
                  <a:srgbClr val="002060"/>
                </a:solidFill>
              </a:rPr>
              <a:t>S)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Команды </a:t>
            </a:r>
            <a:r>
              <a:rPr lang="ru-RU" b="1" dirty="0" smtClean="0">
                <a:solidFill>
                  <a:srgbClr val="C00000"/>
                </a:solidFill>
              </a:rPr>
              <a:t>«не видят» потенциала </a:t>
            </a:r>
            <a:r>
              <a:rPr lang="ru-RU" b="1" dirty="0" smtClean="0">
                <a:solidFill>
                  <a:srgbClr val="002060"/>
                </a:solidFill>
              </a:rPr>
              <a:t>аналитики (9), </a:t>
            </a:r>
            <a:r>
              <a:rPr lang="ru-RU" b="1" dirty="0" err="1" smtClean="0">
                <a:solidFill>
                  <a:srgbClr val="002060"/>
                </a:solidFill>
              </a:rPr>
              <a:t>саморефлексии</a:t>
            </a:r>
            <a:r>
              <a:rPr lang="ru-RU" b="1" dirty="0" smtClean="0">
                <a:solidFill>
                  <a:srgbClr val="002060"/>
                </a:solidFill>
              </a:rPr>
              <a:t> (6),  директивности, сетевом взаимодействии и </a:t>
            </a:r>
            <a:r>
              <a:rPr lang="ru-RU" b="1" dirty="0" err="1" smtClean="0">
                <a:solidFill>
                  <a:srgbClr val="002060"/>
                </a:solidFill>
              </a:rPr>
              <a:t>эмпатии</a:t>
            </a:r>
            <a:r>
              <a:rPr lang="ru-RU" b="1" dirty="0" smtClean="0">
                <a:solidFill>
                  <a:srgbClr val="002060"/>
                </a:solidFill>
              </a:rPr>
              <a:t> (11,12,13)</a:t>
            </a:r>
            <a:endParaRPr lang="en-US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298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ТРИПОЛЯРНЫЕ СТРАТЕГИИ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5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№ школы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Тип стратегии по выбранным индикаторам </a:t>
                      </a: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резильентности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ПРЕДПОЧТИТЕЛЬНАЯ НАПРАВЛЕННОСТЬ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ЗАПАСНАЯ НАПРАВЛЕННОСТЬ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УСТОЙЧИВОСТЬ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ЭФФЕКТИВНОСТЬ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           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 УСТОЙЧИВОСТЬ 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и   ГИБКОСТЬ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          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 УСТОЙЧИВОСТЬ 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и   ЭФФЕКТИВНОСТЬ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ГИБКОСТЬ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УСТОЙЧИВОСТЬ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ГИБКОСТЬ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УСТОЙЧИВОСТЬ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0405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Заключительный аккорд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51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Мы  РАЗНЫЕ</a:t>
            </a:r>
          </a:p>
          <a:p>
            <a:pPr>
              <a:buNone/>
            </a:pPr>
            <a:r>
              <a:rPr lang="ru-RU" dirty="0" smtClean="0"/>
              <a:t>НО при всех различиях выход на потенциал </a:t>
            </a:r>
            <a:r>
              <a:rPr lang="ru-RU" dirty="0" err="1" smtClean="0"/>
              <a:t>резильентности</a:t>
            </a:r>
            <a:r>
              <a:rPr lang="ru-RU" dirty="0" smtClean="0"/>
              <a:t> МЫ ВИДИМ в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ДОВЕРИИ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СОЦИАЛЬНОМ КАПИТАЛЕ КОЛЛЕКТИВА</a:t>
            </a:r>
          </a:p>
          <a:p>
            <a:pPr>
              <a:buNone/>
            </a:pPr>
            <a:r>
              <a:rPr lang="ru-RU" b="1" dirty="0" smtClean="0"/>
              <a:t>МЫ одинаковы в том, что низко оцениваем возможности :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- </a:t>
            </a:r>
            <a:r>
              <a:rPr lang="ru-RU" b="1" dirty="0" smtClean="0">
                <a:solidFill>
                  <a:srgbClr val="C00000"/>
                </a:solidFill>
              </a:rPr>
              <a:t>понимания МИССИИ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- Аналитической работы  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</a:p>
          <a:p>
            <a:pPr>
              <a:buFontTx/>
              <a:buChar char="-"/>
            </a:pPr>
            <a:r>
              <a:rPr lang="ru-RU" dirty="0" err="1" smtClean="0">
                <a:solidFill>
                  <a:srgbClr val="002060"/>
                </a:solidFill>
              </a:rPr>
              <a:t>Саморефлексии</a:t>
            </a:r>
            <a:r>
              <a:rPr lang="ru-RU" dirty="0" smtClean="0">
                <a:solidFill>
                  <a:srgbClr val="002060"/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Директивности  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C00000"/>
                </a:solidFill>
              </a:rPr>
              <a:t>Сетевого взаимодействия</a:t>
            </a:r>
          </a:p>
          <a:p>
            <a:pPr>
              <a:buFontTx/>
              <a:buChar char="-"/>
            </a:pPr>
            <a:r>
              <a:rPr lang="ru-RU" dirty="0" err="1" smtClean="0">
                <a:solidFill>
                  <a:srgbClr val="002060"/>
                </a:solidFill>
              </a:rPr>
              <a:t>Эмпатии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72008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Есть над чем работать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060848"/>
            <a:ext cx="3970784" cy="357758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Начнем с МИССИИ</a:t>
            </a:r>
            <a:endParaRPr lang="ru-RU" b="1" dirty="0"/>
          </a:p>
        </p:txBody>
      </p:sp>
      <p:pic>
        <p:nvPicPr>
          <p:cNvPr id="4" name="Содержимое 3" descr="49-780x7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916832"/>
            <a:ext cx="4324350" cy="43243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63888" y="60212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 err="1"/>
              <a:t>Н.А.Заиченко</a:t>
            </a:r>
            <a:r>
              <a:rPr lang="ru-RU" dirty="0"/>
              <a:t> </a:t>
            </a:r>
          </a:p>
          <a:p>
            <a:pPr algn="r"/>
            <a:r>
              <a:rPr lang="ru-RU" dirty="0"/>
              <a:t> </a:t>
            </a:r>
            <a:r>
              <a:rPr lang="en-US" dirty="0">
                <a:hlinkClick r:id="rId3"/>
              </a:rPr>
              <a:t>https://www.hse.ru/org/persons/202782/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760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КАК выявляли?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4402832" cy="4325112"/>
          </a:xfrm>
        </p:spPr>
        <p:txBody>
          <a:bodyPr>
            <a:normAutofit fontScale="92500" lnSpcReduction="10000"/>
          </a:bodyPr>
          <a:lstStyle/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b="1" i="1" dirty="0" smtClean="0"/>
              <a:t> это ВЫБОР респондентами  индикаторов эффективности деятельности ШАК в целях повышения потенциала </a:t>
            </a:r>
            <a:r>
              <a:rPr lang="ru-RU" b="1" i="1" dirty="0" err="1" smtClean="0"/>
              <a:t>резильентности</a:t>
            </a:r>
            <a:r>
              <a:rPr lang="ru-RU" b="1" i="1" dirty="0" smtClean="0"/>
              <a:t> школ</a:t>
            </a:r>
            <a:r>
              <a:rPr lang="ru-RU" dirty="0" smtClean="0"/>
              <a:t>.   </a:t>
            </a: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 rot="5400000">
            <a:off x="2771220" y="1989420"/>
            <a:ext cx="978408" cy="833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580112" y="1484784"/>
            <a:ext cx="2952328" cy="415498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dirty="0"/>
              <a:t>Риск перманентной изменчивости мира </a:t>
            </a:r>
            <a:r>
              <a:rPr lang="ru-RU" sz="2400" dirty="0"/>
              <a:t>для некоторых школ </a:t>
            </a:r>
            <a:r>
              <a:rPr lang="ru-RU" sz="2400" b="1" dirty="0"/>
              <a:t>углубляется риском устойчивой академической </a:t>
            </a:r>
            <a:r>
              <a:rPr lang="ru-RU" sz="2400" b="1" dirty="0" err="1"/>
              <a:t>неуспешности</a:t>
            </a:r>
            <a:r>
              <a:rPr lang="ru-RU" sz="2400" b="1" dirty="0"/>
              <a:t> </a:t>
            </a:r>
            <a:r>
              <a:rPr lang="ru-RU" sz="2400" dirty="0"/>
              <a:t>школьников.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6480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err="1" smtClean="0"/>
              <a:t>Резильентная</a:t>
            </a:r>
            <a:r>
              <a:rPr lang="ru-RU" dirty="0" smtClean="0"/>
              <a:t> школа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4258816" cy="480172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ru-RU" sz="2400" i="1" dirty="0" smtClean="0"/>
              <a:t>школа с низким индексом социального благополучия (ИСБ)  семей школьников и стабильно повышающимся уровнем академической успешности школьников».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Т.е. мы – не о  высоких академических результатах, а о </a:t>
            </a:r>
            <a:r>
              <a:rPr lang="ru-RU" sz="2400" i="1" dirty="0" smtClean="0"/>
              <a:t>положительной динамике</a:t>
            </a:r>
            <a:r>
              <a:rPr lang="ru-RU" sz="2400" dirty="0" smtClean="0"/>
              <a:t>  академических результатов. 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40152" y="2204864"/>
            <a:ext cx="26642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школа, работающая </a:t>
            </a:r>
            <a:r>
              <a:rPr lang="ru-RU" sz="2400" dirty="0"/>
              <a:t>в сложных социальных условиях, </a:t>
            </a:r>
            <a:r>
              <a:rPr lang="ru-RU" sz="2400" dirty="0" smtClean="0"/>
              <a:t>способная </a:t>
            </a:r>
            <a:r>
              <a:rPr lang="ru-RU" sz="2400" dirty="0"/>
              <a:t>добиваться высоких образовательных результатов</a:t>
            </a:r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4716016" y="3429000"/>
            <a:ext cx="1216152" cy="720080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480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Базовое условие преодоления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Базовым условием преодоления рисков академической </a:t>
            </a:r>
            <a:r>
              <a:rPr lang="ru-RU" dirty="0" err="1" smtClean="0"/>
              <a:t>неуспешности</a:t>
            </a:r>
            <a:r>
              <a:rPr lang="ru-RU" dirty="0" smtClean="0"/>
              <a:t> и, следовательно, перехода в статус </a:t>
            </a:r>
            <a:r>
              <a:rPr lang="ru-RU" dirty="0" err="1" smtClean="0"/>
              <a:t>резильентности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способность педагогического коллектива к самооценке, готовность к самодиагностике</a:t>
            </a:r>
          </a:p>
          <a:p>
            <a:endParaRPr lang="ru-RU" dirty="0" smtClean="0"/>
          </a:p>
          <a:p>
            <a:r>
              <a:rPr lang="ru-RU" dirty="0" smtClean="0"/>
              <a:t>эти процедуры не должны «назначаться» сверху, это </a:t>
            </a:r>
            <a:r>
              <a:rPr lang="ru-RU" b="1" dirty="0" err="1" smtClean="0"/>
              <a:t>внутришкольная</a:t>
            </a:r>
            <a:r>
              <a:rPr lang="ru-RU" b="1" dirty="0" smtClean="0"/>
              <a:t> готовность </a:t>
            </a:r>
            <a:r>
              <a:rPr lang="ru-RU" dirty="0" smtClean="0"/>
              <a:t>педагогов и ШАК изучать,  обсуждать, принимать решения по каждой задаче, связанной с возможностью улучшения школьной успешности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6300192" y="2636912"/>
            <a:ext cx="792088" cy="864096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6480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КТО «главный»?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школах, где директор  предпочитает выделять свою лидерскую роль, социальный капитал педагогического коллектива «растворяется» в личности «героя».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Перечень навыков будущего по данным ВЭФ -2024.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   Аналитическое мышление и </a:t>
            </a:r>
            <a:r>
              <a:rPr lang="ru-RU" dirty="0" err="1" smtClean="0"/>
              <a:t>инновационность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   Способность активно учиться</a:t>
            </a:r>
          </a:p>
          <a:p>
            <a:pPr>
              <a:buNone/>
            </a:pPr>
            <a:r>
              <a:rPr lang="ru-RU" dirty="0" smtClean="0"/>
              <a:t>3   Решение сложных проблем</a:t>
            </a:r>
          </a:p>
          <a:p>
            <a:pPr>
              <a:buNone/>
            </a:pPr>
            <a:r>
              <a:rPr lang="ru-RU" dirty="0" smtClean="0"/>
              <a:t>4   Критическое мышление</a:t>
            </a:r>
          </a:p>
          <a:p>
            <a:pPr>
              <a:buNone/>
            </a:pPr>
            <a:r>
              <a:rPr lang="ru-RU" dirty="0" smtClean="0"/>
              <a:t>5   </a:t>
            </a:r>
            <a:r>
              <a:rPr lang="ru-RU" dirty="0" err="1" smtClean="0"/>
              <a:t>Креативность</a:t>
            </a:r>
            <a:r>
              <a:rPr lang="ru-RU" dirty="0" smtClean="0"/>
              <a:t>, оригинальность и  </a:t>
            </a:r>
            <a:r>
              <a:rPr lang="ru-RU" dirty="0" err="1" smtClean="0"/>
              <a:t>инновационность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6   Лидерство и влияние</a:t>
            </a:r>
          </a:p>
          <a:p>
            <a:pPr>
              <a:buNone/>
            </a:pPr>
            <a:r>
              <a:rPr lang="ru-RU" dirty="0" smtClean="0"/>
              <a:t>7   Использование технологий, мониторинг и контроль</a:t>
            </a:r>
          </a:p>
          <a:p>
            <a:pPr>
              <a:buNone/>
            </a:pPr>
            <a:r>
              <a:rPr lang="ru-RU" dirty="0" smtClean="0"/>
              <a:t>8   Технологический дизайн и программирование</a:t>
            </a:r>
          </a:p>
          <a:p>
            <a:pPr>
              <a:buNone/>
            </a:pPr>
            <a:r>
              <a:rPr lang="ru-RU" dirty="0" smtClean="0"/>
              <a:t>9   </a:t>
            </a:r>
            <a:r>
              <a:rPr lang="ru-RU" b="1" dirty="0" err="1" smtClean="0"/>
              <a:t>Резильентность</a:t>
            </a:r>
            <a:r>
              <a:rPr lang="ru-RU" b="1" dirty="0" smtClean="0"/>
              <a:t>, стресс-менеджмент и гибкость</a:t>
            </a:r>
          </a:p>
          <a:p>
            <a:pPr>
              <a:buNone/>
            </a:pPr>
            <a:r>
              <a:rPr lang="ru-RU" dirty="0" smtClean="0"/>
              <a:t>10  Аргументация и воображение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200" dirty="0" smtClean="0"/>
              <a:t>Мы предлагаем </a:t>
            </a:r>
            <a:r>
              <a:rPr lang="ru-RU" sz="3200" b="1" dirty="0" smtClean="0"/>
              <a:t>5- компонентную </a:t>
            </a:r>
            <a:r>
              <a:rPr lang="ru-RU" sz="3200" b="1" dirty="0" smtClean="0"/>
              <a:t>модель </a:t>
            </a:r>
            <a:r>
              <a:rPr lang="ru-RU" sz="3200" b="1" dirty="0" err="1" smtClean="0"/>
              <a:t>резильентности</a:t>
            </a:r>
            <a:r>
              <a:rPr lang="ru-RU" sz="3200" b="1" dirty="0" smtClean="0"/>
              <a:t> ШАК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адаптивность</a:t>
            </a:r>
            <a:r>
              <a:rPr lang="ru-RU" dirty="0" smtClean="0"/>
              <a:t>, как умение отказаться от привычных паттернов поведения;</a:t>
            </a:r>
          </a:p>
          <a:p>
            <a:r>
              <a:rPr lang="ru-RU" b="1" dirty="0" smtClean="0"/>
              <a:t>эмоциональный интеллект</a:t>
            </a:r>
            <a:r>
              <a:rPr lang="ru-RU" dirty="0" smtClean="0"/>
              <a:t>, как умение управлять своим эмоциональным состоянием ( </a:t>
            </a:r>
            <a:r>
              <a:rPr lang="ru-RU" dirty="0" err="1" smtClean="0"/>
              <a:t>саморегуляция</a:t>
            </a:r>
            <a:r>
              <a:rPr lang="ru-RU" dirty="0" smtClean="0"/>
              <a:t>); </a:t>
            </a:r>
          </a:p>
          <a:p>
            <a:r>
              <a:rPr lang="ru-RU" b="1" dirty="0" smtClean="0"/>
              <a:t>оптимизм</a:t>
            </a:r>
            <a:r>
              <a:rPr lang="ru-RU" dirty="0" smtClean="0"/>
              <a:t>, как осознание наличия выбора ; </a:t>
            </a:r>
          </a:p>
          <a:p>
            <a:r>
              <a:rPr lang="ru-RU" b="1" dirty="0" smtClean="0"/>
              <a:t>социальная поддержка</a:t>
            </a:r>
            <a:r>
              <a:rPr lang="ru-RU" dirty="0" smtClean="0"/>
              <a:t>, как умение использовать свой социальный капитал; </a:t>
            </a:r>
          </a:p>
          <a:p>
            <a:r>
              <a:rPr lang="ru-RU" b="1" dirty="0" err="1" smtClean="0"/>
              <a:t>смыслополагание</a:t>
            </a:r>
            <a:r>
              <a:rPr lang="ru-RU" dirty="0" smtClean="0"/>
              <a:t>, как способность адекватно определять миссию организации и собственную роль в исполнении этой миссии.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Наша ГИПОТЕЗА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/>
          <a:lstStyle/>
          <a:p>
            <a:r>
              <a:rPr lang="ru-RU" dirty="0" smtClean="0"/>
              <a:t>Переход школы из зоны риска в зону </a:t>
            </a:r>
            <a:r>
              <a:rPr lang="ru-RU" dirty="0" err="1" smtClean="0"/>
              <a:t>резильентности</a:t>
            </a:r>
            <a:r>
              <a:rPr lang="ru-RU" dirty="0" smtClean="0"/>
              <a:t> возможен в случае, </a:t>
            </a:r>
            <a:r>
              <a:rPr lang="ru-RU" b="1" dirty="0" smtClean="0"/>
              <a:t>если </a:t>
            </a:r>
            <a:r>
              <a:rPr lang="ru-RU" dirty="0" smtClean="0"/>
              <a:t>школа обеспечена набором управленческих механизмов как на своем уровне управленческого воздействия, так и на уровне ближайшей зоны управленческого воздействия </a:t>
            </a:r>
            <a:r>
              <a:rPr lang="ru-RU" sz="2000" dirty="0" smtClean="0"/>
              <a:t>(т.е. на районном уровне в логике Санкт-Петербургской системы исполнительных органов власти).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118</TotalTime>
  <Words>1026</Words>
  <Application>Microsoft Office PowerPoint</Application>
  <PresentationFormat>Экран (4:3)</PresentationFormat>
  <Paragraphs>260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Calibri</vt:lpstr>
      <vt:lpstr>Georgia</vt:lpstr>
      <vt:lpstr>Times New Roman</vt:lpstr>
      <vt:lpstr>Trebuchet MS</vt:lpstr>
      <vt:lpstr>Wingdings</vt:lpstr>
      <vt:lpstr>Wingdings 2</vt:lpstr>
      <vt:lpstr>Городская</vt:lpstr>
      <vt:lpstr>Триполярная стратегия  школьных административных команд :  кейс резильентности школ Василеостровского района Санкт-Петербурга. </vt:lpstr>
      <vt:lpstr>О ЧЕМ?</vt:lpstr>
      <vt:lpstr>КАК выявляли?</vt:lpstr>
      <vt:lpstr>Резильентная школа</vt:lpstr>
      <vt:lpstr>Базовое условие преодоления</vt:lpstr>
      <vt:lpstr>КТО «главный»?</vt:lpstr>
      <vt:lpstr> Перечень навыков будущего по данным ВЭФ -2024. </vt:lpstr>
      <vt:lpstr>Мы предлагаем 5- компонентную модель резильентности ШАК</vt:lpstr>
      <vt:lpstr>Наша ГИПОТЕЗА</vt:lpstr>
      <vt:lpstr>ЗАМЫСЕЛ </vt:lpstr>
      <vt:lpstr>ЛОГИКА</vt:lpstr>
      <vt:lpstr>ТРИПОЛЯРНОСТЬ</vt:lpstr>
      <vt:lpstr>РАСШИФРОВКА</vt:lpstr>
      <vt:lpstr>МЕТОДОЛОГИЯ</vt:lpstr>
      <vt:lpstr>МЕТОДОЛОГИЯ</vt:lpstr>
      <vt:lpstr>Гибкость  (F-7 ) Эффективность (Е-5)  Устойчивость (S -6 ) </vt:lpstr>
      <vt:lpstr>1 этап: разброс ответов по важности индикаторов </vt:lpstr>
      <vt:lpstr>члены  ШАК более всего ценят индикатор, связанный с доверием к руководителю, доверием друг к другу и обеспечением чувства защищенности. Менее всего связывают  с резильентностью директивный стиль руководства</vt:lpstr>
      <vt:lpstr>соответствие индикаторов блокам стратегий</vt:lpstr>
      <vt:lpstr>ФАКТ </vt:lpstr>
      <vt:lpstr>ТРИПОЛЯРНЫЕ СТРАТЕГИИ</vt:lpstr>
      <vt:lpstr>Заключительный аккорд</vt:lpstr>
      <vt:lpstr>Есть над чем работать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Триполярная стратегия  школьных административных команд :  кейс резильентности школ Василеостровского района Санкт-Петербурга. </dc:title>
  <dc:creator>Sony</dc:creator>
  <cp:lastModifiedBy>Заиченко Наталья Алексеевна</cp:lastModifiedBy>
  <cp:revision>4</cp:revision>
  <dcterms:created xsi:type="dcterms:W3CDTF">2024-12-01T08:28:47Z</dcterms:created>
  <dcterms:modified xsi:type="dcterms:W3CDTF">2024-12-05T10:35:41Z</dcterms:modified>
</cp:coreProperties>
</file>